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69" r:id="rId4"/>
    <p:sldId id="267" r:id="rId5"/>
    <p:sldId id="258" r:id="rId6"/>
    <p:sldId id="259" r:id="rId7"/>
    <p:sldId id="279" r:id="rId8"/>
    <p:sldId id="320" r:id="rId9"/>
    <p:sldId id="280" r:id="rId10"/>
    <p:sldId id="283" r:id="rId11"/>
    <p:sldId id="286" r:id="rId12"/>
    <p:sldId id="290" r:id="rId13"/>
    <p:sldId id="298" r:id="rId14"/>
    <p:sldId id="281" r:id="rId15"/>
    <p:sldId id="287" r:id="rId16"/>
    <p:sldId id="288" r:id="rId17"/>
    <p:sldId id="292" r:id="rId18"/>
    <p:sldId id="291" r:id="rId19"/>
    <p:sldId id="294" r:id="rId20"/>
    <p:sldId id="295" r:id="rId21"/>
    <p:sldId id="322" r:id="rId22"/>
    <p:sldId id="293" r:id="rId23"/>
    <p:sldId id="296" r:id="rId24"/>
    <p:sldId id="297" r:id="rId25"/>
    <p:sldId id="299" r:id="rId26"/>
    <p:sldId id="300" r:id="rId27"/>
    <p:sldId id="301" r:id="rId28"/>
    <p:sldId id="302" r:id="rId29"/>
    <p:sldId id="282" r:id="rId30"/>
    <p:sldId id="270" r:id="rId31"/>
    <p:sldId id="273" r:id="rId32"/>
    <p:sldId id="303" r:id="rId33"/>
    <p:sldId id="264" r:id="rId34"/>
    <p:sldId id="304" r:id="rId35"/>
    <p:sldId id="305" r:id="rId36"/>
    <p:sldId id="311" r:id="rId37"/>
    <p:sldId id="265" r:id="rId38"/>
    <p:sldId id="309" r:id="rId39"/>
    <p:sldId id="312" r:id="rId40"/>
    <p:sldId id="313" r:id="rId41"/>
    <p:sldId id="314" r:id="rId42"/>
    <p:sldId id="329" r:id="rId43"/>
    <p:sldId id="315" r:id="rId44"/>
    <p:sldId id="316" r:id="rId45"/>
    <p:sldId id="319" r:id="rId46"/>
    <p:sldId id="318" r:id="rId47"/>
    <p:sldId id="266" r:id="rId48"/>
    <p:sldId id="321" r:id="rId49"/>
    <p:sldId id="326" r:id="rId50"/>
    <p:sldId id="323" r:id="rId51"/>
    <p:sldId id="324" r:id="rId52"/>
    <p:sldId id="325" r:id="rId53"/>
    <p:sldId id="327" r:id="rId54"/>
    <p:sldId id="328" r:id="rId55"/>
    <p:sldId id="331" r:id="rId56"/>
    <p:sldId id="330" r:id="rId57"/>
    <p:sldId id="332" r:id="rId58"/>
    <p:sldId id="333" r:id="rId59"/>
    <p:sldId id="33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5" autoAdjust="0"/>
    <p:restoredTop sz="92947" autoAdjust="0"/>
  </p:normalViewPr>
  <p:slideViewPr>
    <p:cSldViewPr snapToGrid="0">
      <p:cViewPr varScale="1">
        <p:scale>
          <a:sx n="110" d="100"/>
          <a:sy n="110" d="100"/>
        </p:scale>
        <p:origin x="-99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376238" y="249238"/>
            <a:ext cx="8458200" cy="0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" name="Line 16"/>
          <p:cNvSpPr>
            <a:spLocks noChangeShapeType="1"/>
          </p:cNvSpPr>
          <p:nvPr/>
        </p:nvSpPr>
        <p:spPr bwMode="auto">
          <a:xfrm>
            <a:off x="385763" y="246063"/>
            <a:ext cx="0" cy="446087"/>
          </a:xfrm>
          <a:prstGeom prst="line">
            <a:avLst/>
          </a:prstGeom>
          <a:noFill/>
          <a:ln w="28575">
            <a:solidFill>
              <a:srgbClr val="113C6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7451725" y="6524625"/>
            <a:ext cx="576263" cy="2174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50000"/>
              </a:spcBef>
            </a:pPr>
            <a:endParaRPr lang="en-CA" sz="2000">
              <a:latin typeface="Verdana" pitchFamily="34" charset="0"/>
            </a:endParaRPr>
          </a:p>
        </p:txBody>
      </p:sp>
      <p:pic>
        <p:nvPicPr>
          <p:cNvPr id="11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274638"/>
            <a:ext cx="112395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292100"/>
            <a:ext cx="5032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3841997"/>
            <a:ext cx="5472608" cy="667123"/>
          </a:xfrm>
        </p:spPr>
        <p:txBody>
          <a:bodyPr anchor="t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8892" y="323850"/>
            <a:ext cx="4047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 University</a:t>
            </a:r>
            <a:r>
              <a:rPr lang="en-CA" sz="2000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of British Columbia</a:t>
            </a:r>
          </a:p>
          <a:p>
            <a:r>
              <a:rPr lang="en-CA" sz="2000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Geophysical Inversion Facility</a:t>
            </a:r>
            <a:endParaRPr lang="en-CA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1067" y="606004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gif.eos.ubc.ca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971550" y="1819275"/>
            <a:ext cx="7213600" cy="14478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85750" y="6665485"/>
            <a:ext cx="609600" cy="1909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382000" y="6419636"/>
            <a:ext cx="552450" cy="4288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19400" y="6465413"/>
            <a:ext cx="3505200" cy="3715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5" name="Picture 2" descr="http://gif.eos.ubc.ca/sites/default/files/kdavis/images/EOSlogo_scaled(2).png"/>
          <p:cNvPicPr>
            <a:picLocks noChangeAspect="1" noChangeArrowheads="1"/>
          </p:cNvPicPr>
          <p:nvPr/>
        </p:nvPicPr>
        <p:blipFill>
          <a:blip r:embed="rId4" cstate="print"/>
          <a:srcRect r="8673" b="-3495"/>
          <a:stretch>
            <a:fillRect/>
          </a:stretch>
        </p:blipFill>
        <p:spPr bwMode="auto">
          <a:xfrm>
            <a:off x="6102980" y="6465413"/>
            <a:ext cx="2731458" cy="404174"/>
          </a:xfrm>
          <a:prstGeom prst="rect">
            <a:avLst/>
          </a:prstGeom>
          <a:noFill/>
        </p:spPr>
      </p:pic>
      <p:sp>
        <p:nvSpPr>
          <p:cNvPr id="20" name="Text Placeholder 2"/>
          <p:cNvSpPr>
            <a:spLocks noGrp="1"/>
          </p:cNvSpPr>
          <p:nvPr>
            <p:ph type="body" idx="11"/>
          </p:nvPr>
        </p:nvSpPr>
        <p:spPr>
          <a:xfrm>
            <a:off x="3233995" y="4871975"/>
            <a:ext cx="2673980" cy="1552575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26" name="Picture 2" descr="C:\Kris\Presentations\UBCGIF\ubcblue_full - Cop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6429375"/>
            <a:ext cx="2641230" cy="4075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8275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327608"/>
            <a:ext cx="7467600" cy="4114800"/>
          </a:xfrm>
          <a:ln>
            <a:noFill/>
          </a:ln>
        </p:spPr>
        <p:txBody>
          <a:bodyPr/>
          <a:lstStyle>
            <a:lvl3pPr>
              <a:defRPr>
                <a:solidFill>
                  <a:srgbClr val="5E869F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88074"/>
            <a:ext cx="7315200" cy="6739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66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321718"/>
            <a:ext cx="3657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chemeClr val="accent3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576" y="1321718"/>
            <a:ext cx="3657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chemeClr val="accent3"/>
                </a:solidFill>
              </a:defRPr>
            </a:lvl3pPr>
            <a:lvl4pPr>
              <a:defRPr sz="1800">
                <a:solidFill>
                  <a:schemeClr val="accent6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88074"/>
            <a:ext cx="7315200" cy="6739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63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88074"/>
            <a:ext cx="7315200" cy="6739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81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603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6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959" y="1321377"/>
            <a:ext cx="7467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Line 16"/>
          <p:cNvSpPr>
            <a:spLocks noChangeShapeType="1"/>
          </p:cNvSpPr>
          <p:nvPr/>
        </p:nvSpPr>
        <p:spPr bwMode="auto">
          <a:xfrm>
            <a:off x="376238" y="6400800"/>
            <a:ext cx="8458200" cy="0"/>
          </a:xfrm>
          <a:prstGeom prst="line">
            <a:avLst/>
          </a:prstGeom>
          <a:noFill/>
          <a:ln w="28575">
            <a:solidFill>
              <a:srgbClr val="5E88A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 dirty="0"/>
          </a:p>
        </p:txBody>
      </p:sp>
      <p:pic>
        <p:nvPicPr>
          <p:cNvPr id="1030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76"/>
          <a:stretch>
            <a:fillRect/>
          </a:stretch>
        </p:blipFill>
        <p:spPr bwMode="auto">
          <a:xfrm>
            <a:off x="376238" y="6429375"/>
            <a:ext cx="34131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E4B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9"/>
          <p:cNvSpPr txBox="1">
            <a:spLocks noChangeArrowheads="1"/>
          </p:cNvSpPr>
          <p:nvPr/>
        </p:nvSpPr>
        <p:spPr bwMode="auto">
          <a:xfrm>
            <a:off x="7081838" y="6513513"/>
            <a:ext cx="129698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 dirty="0" smtClean="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>
                <a:solidFill>
                  <a:srgbClr val="5E88A2"/>
                </a:solidFill>
              </a:rPr>
              <a:t>slide </a:t>
            </a:r>
            <a:fld id="{4933892F-D960-40FB-96A7-A2B0A74AFE16}" type="slidenum">
              <a:rPr lang="en-US" sz="900">
                <a:solidFill>
                  <a:srgbClr val="5E88A2"/>
                </a:solidFill>
              </a:rPr>
              <a:pPr>
                <a:defRPr/>
              </a:pPr>
              <a:t>‹#›</a:t>
            </a:fld>
            <a:endParaRPr lang="en-US" sz="900" dirty="0">
              <a:solidFill>
                <a:srgbClr val="5E88A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60552" y="6552282"/>
            <a:ext cx="1015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5E88A2"/>
                </a:solidFill>
                <a:latin typeface="Arial" pitchFamily="34" charset="0"/>
                <a:cs typeface="Arial" pitchFamily="34" charset="0"/>
              </a:rPr>
              <a:t>MSc. Defense</a:t>
            </a:r>
            <a:endParaRPr lang="en-US" sz="1000" b="1" dirty="0" smtClean="0">
              <a:solidFill>
                <a:srgbClr val="5E88A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C:\Users\kdavis\Desktop\lightBlu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34" y="6424011"/>
            <a:ext cx="694241" cy="42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113C68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113C68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har char="•"/>
        <a:defRPr sz="28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har char="–"/>
        <a:defRPr sz="24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har char="•"/>
        <a:defRPr sz="2000">
          <a:solidFill>
            <a:srgbClr val="000000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har char="–"/>
        <a:defRPr sz="1800">
          <a:solidFill>
            <a:srgbClr val="5E88A2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har char="»"/>
        <a:defRPr sz="1800">
          <a:solidFill>
            <a:srgbClr val="000000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8.png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46.png"/><Relationship Id="rId5" Type="http://schemas.openxmlformats.org/officeDocument/2006/relationships/tags" Target="../tags/tag19.xml"/><Relationship Id="rId10" Type="http://schemas.openxmlformats.org/officeDocument/2006/relationships/image" Target="../media/image45.png"/><Relationship Id="rId4" Type="http://schemas.openxmlformats.org/officeDocument/2006/relationships/tags" Target="../tags/tag18.xml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60.png"/><Relationship Id="rId5" Type="http://schemas.openxmlformats.org/officeDocument/2006/relationships/image" Target="../media/image461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60.png"/><Relationship Id="rId5" Type="http://schemas.openxmlformats.org/officeDocument/2006/relationships/image" Target="../media/image461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7.xml"/><Relationship Id="rId7" Type="http://schemas.openxmlformats.org/officeDocument/2006/relationships/image" Target="../media/image37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1.xml"/><Relationship Id="rId7" Type="http://schemas.openxmlformats.org/officeDocument/2006/relationships/image" Target="../media/image3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9.png"/><Relationship Id="rId3" Type="http://schemas.openxmlformats.org/officeDocument/2006/relationships/tags" Target="../tags/tag37.xml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2.png"/><Relationship Id="rId5" Type="http://schemas.openxmlformats.org/officeDocument/2006/relationships/tags" Target="../tags/tag39.xml"/><Relationship Id="rId10" Type="http://schemas.openxmlformats.org/officeDocument/2006/relationships/image" Target="../media/image61.png"/><Relationship Id="rId4" Type="http://schemas.openxmlformats.org/officeDocument/2006/relationships/tags" Target="../tags/tag38.xml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2.xml"/><Relationship Id="rId7" Type="http://schemas.openxmlformats.org/officeDocument/2006/relationships/image" Target="../media/image55.png"/><Relationship Id="rId12" Type="http://schemas.openxmlformats.org/officeDocument/2006/relationships/image" Target="../media/image67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4.png"/><Relationship Id="rId11" Type="http://schemas.openxmlformats.org/officeDocument/2006/relationships/image" Target="../media/image6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tags" Target="../tags/tag43.xml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8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640.png"/><Relationship Id="rId10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6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80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63.xml"/><Relationship Id="rId7" Type="http://schemas.openxmlformats.org/officeDocument/2006/relationships/image" Target="../media/image8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1.png"/><Relationship Id="rId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91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83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115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117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tags" Target="../tags/tag6.xml"/><Relationship Id="rId12" Type="http://schemas.openxmlformats.org/officeDocument/2006/relationships/image" Target="../media/image3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5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8" Type="http://schemas.openxmlformats.org/officeDocument/2006/relationships/image" Target="../media/image35.png"/><Relationship Id="rId3" Type="http://schemas.openxmlformats.org/officeDocument/2006/relationships/tags" Target="../tags/tag9.xml"/><Relationship Id="rId7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tags" Target="../tags/tag8.xml"/><Relationship Id="rId16" Type="http://schemas.openxmlformats.org/officeDocument/2006/relationships/image" Target="../media/image30.png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4.png"/><Relationship Id="rId10" Type="http://schemas.openxmlformats.org/officeDocument/2006/relationships/image" Target="../media/image240.png"/><Relationship Id="rId4" Type="http://schemas.openxmlformats.org/officeDocument/2006/relationships/tags" Target="../tags/tag10.xml"/><Relationship Id="rId9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3.xml"/><Relationship Id="rId7" Type="http://schemas.openxmlformats.org/officeDocument/2006/relationships/image" Target="../media/image3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04800" y="2130425"/>
                <a:ext cx="8534400" cy="14700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Cooperative magnetic vector inversion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-norm regularization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04800" y="2130425"/>
                <a:ext cx="8534400" cy="1470025"/>
              </a:xfrm>
              <a:blipFill rotWithShape="1">
                <a:blip r:embed="rId2"/>
                <a:stretch>
                  <a:fillRect t="-3306" r="-1429" b="-1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MSc</a:t>
            </a:r>
            <a:r>
              <a:rPr lang="en-US" dirty="0" smtClean="0"/>
              <a:t>. Thesis Defense</a:t>
            </a:r>
          </a:p>
          <a:p>
            <a:r>
              <a:rPr lang="en-US" dirty="0" smtClean="0"/>
              <a:t>Dominique Fournier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7" b="58616"/>
          <a:stretch/>
        </p:blipFill>
        <p:spPr>
          <a:xfrm>
            <a:off x="6154712" y="2098738"/>
            <a:ext cx="2963887" cy="25618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harder problem…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5" b="16487"/>
          <a:stretch/>
        </p:blipFill>
        <p:spPr>
          <a:xfrm>
            <a:off x="3496733" y="1560499"/>
            <a:ext cx="2726818" cy="4098862"/>
          </a:xfrm>
          <a:prstGeom prst="rect">
            <a:avLst/>
          </a:prstGeom>
        </p:spPr>
      </p:pic>
      <p:sp>
        <p:nvSpPr>
          <p:cNvPr id="7" name="Circular Arrow 6"/>
          <p:cNvSpPr/>
          <p:nvPr/>
        </p:nvSpPr>
        <p:spPr>
          <a:xfrm flipH="1">
            <a:off x="5414000" y="1538604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2265" y="2679095"/>
            <a:ext cx="1964267" cy="143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2265" y="4558694"/>
            <a:ext cx="1964267" cy="59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7" b="58616"/>
          <a:stretch/>
        </p:blipFill>
        <p:spPr>
          <a:xfrm>
            <a:off x="6154712" y="2098738"/>
            <a:ext cx="2963887" cy="2561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47525" r="47699" b="43361"/>
          <a:stretch/>
        </p:blipFill>
        <p:spPr>
          <a:xfrm>
            <a:off x="6668697" y="4837714"/>
            <a:ext cx="2526581" cy="3981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773311"/>
            <a:ext cx="655320" cy="2316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/>
          <p:cNvSpPr/>
          <p:nvPr/>
        </p:nvSpPr>
        <p:spPr>
          <a:xfrm>
            <a:off x="5599227" y="1666671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Inversion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270173" y="2554514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588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in a nutshell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860829" y="1398219"/>
            <a:ext cx="2971799" cy="3936807"/>
            <a:chOff x="2901561" y="1686255"/>
            <a:chExt cx="2971799" cy="3936807"/>
          </a:xfrm>
        </p:grpSpPr>
        <p:pic>
          <p:nvPicPr>
            <p:cNvPr id="11" name="Picture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230" y="2454247"/>
              <a:ext cx="1394460" cy="320040"/>
            </a:xfrm>
            <a:prstGeom prst="rect">
              <a:avLst/>
            </a:prstGeom>
          </p:spPr>
        </p:pic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3101818" y="4029082"/>
              <a:ext cx="2571284" cy="7433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Amplitude Inversion</a:t>
              </a:r>
            </a:p>
            <a:p>
              <a:pPr marL="0" indent="0" algn="ctr">
                <a:buNone/>
              </a:pPr>
              <a:r>
                <a:rPr lang="en-US" sz="2000" dirty="0" smtClean="0"/>
                <a:t>(Li &amp; Shearer 2005)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100" y="3320141"/>
              <a:ext cx="2712720" cy="381000"/>
            </a:xfrm>
            <a:prstGeom prst="rect">
              <a:avLst/>
            </a:prstGeom>
          </p:spPr>
        </p:pic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3202550" y="1694724"/>
              <a:ext cx="2369820" cy="529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 smtClean="0"/>
                <a:t>Amplitude data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01561" y="1686255"/>
              <a:ext cx="2971799" cy="3936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4109354" y="4932883"/>
              <a:ext cx="556211" cy="556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2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48923" y="1398220"/>
            <a:ext cx="2806564" cy="3936807"/>
            <a:chOff x="-48923" y="1686256"/>
            <a:chExt cx="2806564" cy="3936807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55" y="3366623"/>
              <a:ext cx="1130808" cy="288036"/>
            </a:xfrm>
            <a:prstGeom prst="rect">
              <a:avLst/>
            </a:prstGeom>
          </p:spPr>
        </p:pic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-48923" y="4029082"/>
              <a:ext cx="2806564" cy="7433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UBC-MAG3D</a:t>
              </a:r>
              <a:endParaRPr lang="en-US" sz="2000" dirty="0" smtClean="0"/>
            </a:p>
            <a:p>
              <a:pPr marL="0" indent="0" algn="ctr">
                <a:buNone/>
              </a:pPr>
              <a:r>
                <a:rPr lang="en-US" sz="2000" dirty="0" smtClean="0"/>
                <a:t>(Li </a:t>
              </a:r>
              <a:r>
                <a:rPr lang="en-US" sz="2000" dirty="0"/>
                <a:t>&amp; Oldenburg </a:t>
              </a:r>
              <a:r>
                <a:rPr lang="en-US" sz="2000" dirty="0" smtClean="0"/>
                <a:t>1996)</a:t>
              </a:r>
              <a:endParaRPr lang="en-US" sz="2000" dirty="0"/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169449" y="1694724"/>
              <a:ext cx="2369820" cy="529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 smtClean="0"/>
                <a:t>All induced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2162" y="1686256"/>
              <a:ext cx="2539999" cy="3936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1080018" y="4932882"/>
              <a:ext cx="556211" cy="556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43" y="2471011"/>
              <a:ext cx="1050036" cy="28651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763470" y="1398218"/>
            <a:ext cx="3475133" cy="3936807"/>
            <a:chOff x="5807012" y="1686254"/>
            <a:chExt cx="3475133" cy="3936807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933" y="3384911"/>
              <a:ext cx="905256" cy="251460"/>
            </a:xfrm>
            <a:prstGeom prst="rect">
              <a:avLst/>
            </a:prstGeom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5807012" y="4029082"/>
              <a:ext cx="3475133" cy="7433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Magnetic Vector Inversion</a:t>
              </a:r>
            </a:p>
            <a:p>
              <a:pPr marL="0" indent="0" algn="ctr">
                <a:buNone/>
              </a:pPr>
              <a:r>
                <a:rPr lang="en-US" sz="2000" dirty="0" smtClean="0"/>
                <a:t>(</a:t>
              </a:r>
              <a:r>
                <a:rPr lang="en-US" sz="2000" dirty="0" err="1" smtClean="0"/>
                <a:t>Lelièvre</a:t>
              </a:r>
              <a:r>
                <a:rPr lang="en-US" sz="2000" dirty="0" smtClean="0"/>
                <a:t> </a:t>
              </a:r>
              <a:r>
                <a:rPr lang="en-US" sz="2000" dirty="0"/>
                <a:t>&amp; </a:t>
              </a:r>
              <a:r>
                <a:rPr lang="en-US" sz="2000" dirty="0" smtClean="0"/>
                <a:t>Oldenburg 2009)</a:t>
              </a:r>
              <a:endParaRPr lang="en-US" sz="2000" dirty="0"/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6415651" y="1694724"/>
              <a:ext cx="2369820" cy="529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 smtClean="0"/>
                <a:t>No assumptions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79359" y="1686254"/>
              <a:ext cx="3140969" cy="3936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22455" y="4932884"/>
              <a:ext cx="556211" cy="556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3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261" y="2158591"/>
              <a:ext cx="1752600" cy="911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873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82162" y="1219200"/>
            <a:ext cx="8994624" cy="5007165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in a nutshell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8923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UBC-MAG3D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(Li </a:t>
            </a:r>
            <a:r>
              <a:rPr lang="en-US" sz="2000" dirty="0"/>
              <a:t>&amp; Oldenburg </a:t>
            </a:r>
            <a:r>
              <a:rPr lang="en-US" sz="2000" dirty="0" smtClean="0"/>
              <a:t>1996)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82162" y="1398221"/>
            <a:ext cx="2539999" cy="1649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80018" y="230202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771068" y="1398220"/>
            <a:ext cx="3476161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  <a:p>
            <a:pPr marL="0" indent="0" algn="ctr">
              <a:buNone/>
            </a:pPr>
            <a:r>
              <a:rPr lang="en-US" sz="2000" dirty="0" smtClean="0"/>
              <a:t>(</a:t>
            </a:r>
            <a:r>
              <a:rPr lang="en-US" sz="2000" dirty="0" err="1" smtClean="0"/>
              <a:t>Lelièvre</a:t>
            </a:r>
            <a:r>
              <a:rPr lang="en-US" sz="2000" dirty="0" smtClean="0"/>
              <a:t> </a:t>
            </a:r>
            <a:r>
              <a:rPr lang="en-US" sz="2000" dirty="0"/>
              <a:t>&amp; </a:t>
            </a:r>
            <a:r>
              <a:rPr lang="en-US" sz="2000" dirty="0" smtClean="0"/>
              <a:t>Oldenburg </a:t>
            </a:r>
            <a:r>
              <a:rPr lang="en-US" sz="2000" dirty="0" smtClean="0"/>
              <a:t>2009)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5935817" y="1398219"/>
            <a:ext cx="3140969" cy="1649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8913" y="2302022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48" y="3722027"/>
            <a:ext cx="4108817" cy="500780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448529" y="4633238"/>
                <a:ext cx="3339871" cy="67235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𝑒𝑔𝑢𝑙𝑎𝑟𝑖𝑧𝑎𝑡𝑖𝑜𝑛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29" y="4633238"/>
                <a:ext cx="3339871" cy="6723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893652" y="4633238"/>
                <a:ext cx="2933613" cy="672358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𝐷𝑎𝑡𝑎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𝑚𝑖𝑠𝑓𝑖𝑡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52" y="4633238"/>
                <a:ext cx="2933613" cy="672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32" y="4819585"/>
            <a:ext cx="223239" cy="223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Rectangle 28"/>
          <p:cNvSpPr/>
          <p:nvPr/>
        </p:nvSpPr>
        <p:spPr>
          <a:xfrm>
            <a:off x="1190363" y="5914045"/>
            <a:ext cx="6312725" cy="62464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Cooperative Magnetic Inversion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99952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 smtClean="0"/>
              <a:t>(Li &amp; Shearer 2005)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99269" y="1398220"/>
            <a:ext cx="2971799" cy="1649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07062" y="230202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40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299952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 smtClean="0"/>
              <a:t>(Li &amp; Shearer 2005)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99269" y="1398220"/>
            <a:ext cx="2971799" cy="1649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07062" y="230202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8923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UBC-MAG3D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(Li </a:t>
            </a:r>
            <a:r>
              <a:rPr lang="en-US" sz="2000" dirty="0"/>
              <a:t>&amp; Oldenburg </a:t>
            </a:r>
            <a:r>
              <a:rPr lang="en-US" sz="2000" dirty="0" smtClean="0"/>
              <a:t>1996)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82162" y="1398221"/>
            <a:ext cx="2539999" cy="1649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80018" y="230202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278913" y="2302022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48" y="3722027"/>
            <a:ext cx="4108817" cy="500780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448529" y="4633238"/>
                <a:ext cx="3339871" cy="672358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𝑒𝑔𝑢𝑙𝑎𝑟𝑖𝑧𝑎𝑡𝑖𝑜𝑛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29" y="4633238"/>
                <a:ext cx="3339871" cy="6723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893652" y="4633238"/>
                <a:ext cx="2933613" cy="672358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𝐷𝑎𝑡𝑎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𝑚𝑖𝑠𝑓𝑖𝑡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652" y="4633238"/>
                <a:ext cx="2933613" cy="67235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32" y="4819585"/>
            <a:ext cx="223239" cy="223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Rectangle 21"/>
          <p:cNvSpPr/>
          <p:nvPr/>
        </p:nvSpPr>
        <p:spPr>
          <a:xfrm>
            <a:off x="72792" y="1398223"/>
            <a:ext cx="2549370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Susceptibility </a:t>
            </a:r>
            <a:r>
              <a:rPr lang="en-US" dirty="0"/>
              <a:t>Inversion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771068" y="1398220"/>
            <a:ext cx="3476161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  <a:p>
            <a:pPr marL="0" indent="0" algn="ctr">
              <a:buNone/>
            </a:pPr>
            <a:r>
              <a:rPr lang="en-US" sz="2000" dirty="0" smtClean="0"/>
              <a:t>(</a:t>
            </a:r>
            <a:r>
              <a:rPr lang="en-US" sz="2000" dirty="0" err="1" smtClean="0"/>
              <a:t>Lelièvre</a:t>
            </a:r>
            <a:r>
              <a:rPr lang="en-US" sz="2000" dirty="0" smtClean="0"/>
              <a:t> </a:t>
            </a:r>
            <a:r>
              <a:rPr lang="en-US" sz="2000" dirty="0"/>
              <a:t>&amp; </a:t>
            </a:r>
            <a:r>
              <a:rPr lang="en-US" sz="2000" dirty="0" smtClean="0"/>
              <a:t>Oldenburg </a:t>
            </a:r>
            <a:r>
              <a:rPr lang="en-US" sz="2000" dirty="0" smtClean="0"/>
              <a:t>2009)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5935817" y="1398219"/>
            <a:ext cx="3140969" cy="1649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75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5" b="16487"/>
          <a:stretch/>
        </p:blipFill>
        <p:spPr>
          <a:xfrm>
            <a:off x="3496733" y="1288515"/>
            <a:ext cx="2726818" cy="409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42265" y="2407111"/>
            <a:ext cx="1964267" cy="143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42265" y="4286710"/>
            <a:ext cx="1964267" cy="59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5"/>
            <a:ext cx="6418284" cy="4908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Susceptibility Inversion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7" b="58616"/>
          <a:stretch/>
        </p:blipFill>
        <p:spPr>
          <a:xfrm>
            <a:off x="6154712" y="1855782"/>
            <a:ext cx="2963887" cy="2561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47525" r="47699" b="43361"/>
          <a:stretch/>
        </p:blipFill>
        <p:spPr>
          <a:xfrm>
            <a:off x="6668697" y="4594758"/>
            <a:ext cx="2526581" cy="3981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530355"/>
            <a:ext cx="655320" cy="231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74" r="3155" b="58567"/>
          <a:stretch/>
        </p:blipFill>
        <p:spPr>
          <a:xfrm>
            <a:off x="6668696" y="1864771"/>
            <a:ext cx="2447871" cy="25603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270173" y="2311558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97" y="910416"/>
            <a:ext cx="4406471" cy="3780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47369" r="3155" b="43491"/>
          <a:stretch/>
        </p:blipFill>
        <p:spPr>
          <a:xfrm>
            <a:off x="6668695" y="4479110"/>
            <a:ext cx="2447871" cy="565785"/>
          </a:xfrm>
          <a:prstGeom prst="rect">
            <a:avLst/>
          </a:prstGeom>
        </p:spPr>
      </p:pic>
      <p:sp>
        <p:nvSpPr>
          <p:cNvPr id="21" name="Circular Arrow 20"/>
          <p:cNvSpPr/>
          <p:nvPr/>
        </p:nvSpPr>
        <p:spPr>
          <a:xfrm flipH="1">
            <a:off x="5414000" y="1295648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99227" y="1423715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Inversion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39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Susceptibility </a:t>
            </a:r>
            <a:r>
              <a:rPr lang="en-US" dirty="0"/>
              <a:t>Inversion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1244" y="2206734"/>
            <a:ext cx="8135042" cy="44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Anomaly at the right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Reproduce the data fairly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Smooth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Easy Problem</a:t>
            </a: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0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5"/>
            <a:ext cx="6418284" cy="49080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t="47489" r="47740" b="43353"/>
          <a:stretch/>
        </p:blipFill>
        <p:spPr>
          <a:xfrm>
            <a:off x="6665976" y="4530212"/>
            <a:ext cx="2523744" cy="56692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518400" y="4530212"/>
            <a:ext cx="749300" cy="253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Susceptibility Inversion with Remanence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" t="74" r="63446" b="58567"/>
          <a:stretch/>
        </p:blipFill>
        <p:spPr>
          <a:xfrm>
            <a:off x="6153912" y="1860164"/>
            <a:ext cx="2962656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0" y="1980814"/>
            <a:ext cx="2388108" cy="251460"/>
          </a:xfrm>
          <a:prstGeom prst="rect">
            <a:avLst/>
          </a:prstGeom>
        </p:spPr>
      </p:pic>
      <p:sp>
        <p:nvSpPr>
          <p:cNvPr id="11" name="Circular Arrow 10"/>
          <p:cNvSpPr/>
          <p:nvPr/>
        </p:nvSpPr>
        <p:spPr>
          <a:xfrm>
            <a:off x="5375919" y="1295648"/>
            <a:ext cx="169526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9737" y="1423715"/>
            <a:ext cx="1107627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270173" y="2311558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530355"/>
            <a:ext cx="655320" cy="2316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7883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5" b="16487"/>
          <a:stretch/>
        </p:blipFill>
        <p:spPr>
          <a:xfrm>
            <a:off x="3496733" y="1288515"/>
            <a:ext cx="2726818" cy="409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42265" y="2407111"/>
            <a:ext cx="1964267" cy="1439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42265" y="4286710"/>
            <a:ext cx="1964267" cy="59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5"/>
            <a:ext cx="6418283" cy="4908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t="74" r="63446" b="58567"/>
          <a:stretch/>
        </p:blipFill>
        <p:spPr>
          <a:xfrm>
            <a:off x="6154712" y="1860164"/>
            <a:ext cx="2962656" cy="25603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270173" y="2311558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t="47489" r="47740" b="43353"/>
          <a:stretch/>
        </p:blipFill>
        <p:spPr>
          <a:xfrm>
            <a:off x="6665976" y="4530212"/>
            <a:ext cx="2523744" cy="56692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518400" y="4530212"/>
            <a:ext cx="749300" cy="253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530355"/>
            <a:ext cx="655320" cy="231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0" t="74" r="3108" b="58567"/>
          <a:stretch/>
        </p:blipFill>
        <p:spPr>
          <a:xfrm>
            <a:off x="6693408" y="1860164"/>
            <a:ext cx="2450592" cy="256032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Susceptibility Inversion with Remanence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47369" r="3155" b="43491"/>
          <a:stretch/>
        </p:blipFill>
        <p:spPr>
          <a:xfrm>
            <a:off x="6696127" y="4531355"/>
            <a:ext cx="2447871" cy="565785"/>
          </a:xfrm>
          <a:prstGeom prst="rect">
            <a:avLst/>
          </a:prstGeom>
        </p:spPr>
      </p:pic>
      <p:sp>
        <p:nvSpPr>
          <p:cNvPr id="26" name="Circular Arrow 25"/>
          <p:cNvSpPr/>
          <p:nvPr/>
        </p:nvSpPr>
        <p:spPr>
          <a:xfrm flipH="1">
            <a:off x="5414000" y="1295648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99227" y="1423715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Inversion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31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91244" y="2206734"/>
            <a:ext cx="8135042" cy="44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Potential issues if strong remanent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Susceptibility model is distorted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Can’t reproduce the negative anomaly</a:t>
            </a: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Susceptibility Inversion with Remanence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24587"/>
            <a:ext cx="1833062" cy="4669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70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306108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 smtClean="0"/>
              <a:t>(Li &amp; Shearer 2005)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860829" y="1398220"/>
            <a:ext cx="2971799" cy="1649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68622" y="2414164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8923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UBC-MAG3D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(Li </a:t>
            </a:r>
            <a:r>
              <a:rPr lang="en-US" sz="2000" dirty="0"/>
              <a:t>&amp; Oldenburg </a:t>
            </a:r>
            <a:r>
              <a:rPr lang="en-US" sz="2000" dirty="0" smtClean="0"/>
              <a:t>1996)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82162" y="1398221"/>
            <a:ext cx="2539999" cy="1649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80018" y="2414163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935817" y="1398220"/>
            <a:ext cx="3242403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  <a:p>
            <a:pPr marL="0" indent="0" algn="ctr">
              <a:buNone/>
            </a:pPr>
            <a:r>
              <a:rPr lang="en-US" sz="2000" dirty="0" smtClean="0"/>
              <a:t>(</a:t>
            </a:r>
            <a:r>
              <a:rPr lang="en-US" sz="2000" dirty="0" err="1" smtClean="0"/>
              <a:t>Lelièvre</a:t>
            </a:r>
            <a:r>
              <a:rPr lang="en-US" sz="2000" dirty="0" smtClean="0"/>
              <a:t> </a:t>
            </a:r>
            <a:r>
              <a:rPr lang="en-US" sz="2000" dirty="0"/>
              <a:t>&amp; </a:t>
            </a:r>
            <a:r>
              <a:rPr lang="en-US" sz="2000" dirty="0" smtClean="0"/>
              <a:t>Oldenburg 2009)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037253" y="1398219"/>
            <a:ext cx="3039533" cy="1649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8913" y="2414165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60829" y="1398221"/>
            <a:ext cx="2971799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792" y="1398223"/>
            <a:ext cx="2549370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Amplitude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32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long history…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Magnetism in geoscience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" y="2438400"/>
            <a:ext cx="4761684" cy="1121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3810000"/>
            <a:ext cx="4566029" cy="2313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04" y="929125"/>
            <a:ext cx="4340296" cy="2712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04" y="3560235"/>
            <a:ext cx="4340296" cy="27126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495800" y="1802921"/>
            <a:ext cx="2910016" cy="269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38600" y="5055079"/>
            <a:ext cx="2502243" cy="355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424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3154098"/>
            <a:ext cx="3994150" cy="3195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850" y="3154098"/>
            <a:ext cx="3994150" cy="319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Amplitude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11" y="2544048"/>
            <a:ext cx="1687553" cy="417997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6046270" y="1608416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 smtClean="0"/>
              <a:t>(Li &amp; Shearer 2005)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491343"/>
            <a:ext cx="4397372" cy="617608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208848" y="1542527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2544048"/>
            <a:ext cx="2169042" cy="50396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954368" y="5938762"/>
            <a:ext cx="632460" cy="25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78" y="5685778"/>
            <a:ext cx="243840" cy="2529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Rectangle 45"/>
          <p:cNvSpPr/>
          <p:nvPr/>
        </p:nvSpPr>
        <p:spPr>
          <a:xfrm>
            <a:off x="2544821" y="5938762"/>
            <a:ext cx="753580" cy="30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44" y="5707114"/>
            <a:ext cx="655320" cy="2316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Oval 24"/>
          <p:cNvSpPr/>
          <p:nvPr/>
        </p:nvSpPr>
        <p:spPr>
          <a:xfrm>
            <a:off x="2839620" y="5966310"/>
            <a:ext cx="452007" cy="4520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83868" y="6056545"/>
            <a:ext cx="163511" cy="27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044594" y="5966310"/>
            <a:ext cx="452007" cy="4520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188842" y="6056545"/>
            <a:ext cx="163511" cy="27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" idx="0"/>
            <a:endCxn id="25" idx="4"/>
          </p:cNvCxnSpPr>
          <p:nvPr/>
        </p:nvCxnSpPr>
        <p:spPr>
          <a:xfrm>
            <a:off x="3065624" y="5966310"/>
            <a:ext cx="0" cy="4520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0"/>
            <a:endCxn id="27" idx="4"/>
          </p:cNvCxnSpPr>
          <p:nvPr/>
        </p:nvCxnSpPr>
        <p:spPr>
          <a:xfrm>
            <a:off x="7270598" y="5966310"/>
            <a:ext cx="0" cy="4520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15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t="23872" r="5379" b="22997"/>
          <a:stretch/>
        </p:blipFill>
        <p:spPr bwMode="auto">
          <a:xfrm>
            <a:off x="2288878" y="2196394"/>
            <a:ext cx="4566244" cy="130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" t="6252" r="63446" b="58567"/>
          <a:stretch/>
        </p:blipFill>
        <p:spPr>
          <a:xfrm>
            <a:off x="7658" y="3611536"/>
            <a:ext cx="3156529" cy="23203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" t="6151" r="63442" b="58568"/>
          <a:stretch/>
        </p:blipFill>
        <p:spPr>
          <a:xfrm>
            <a:off x="5815448" y="3614346"/>
            <a:ext cx="3156530" cy="2327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8074"/>
            <a:ext cx="7315200" cy="673925"/>
          </a:xfrm>
        </p:spPr>
        <p:txBody>
          <a:bodyPr/>
          <a:lstStyle/>
          <a:p>
            <a:r>
              <a:rPr lang="en-US" dirty="0" smtClean="0"/>
              <a:t>Magnetic Amplitude</a:t>
            </a:r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251610" y="776292"/>
            <a:ext cx="4640780" cy="1096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/>
              <a:t>Generate component data from equivalent source layer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36" y="1732412"/>
            <a:ext cx="2595377" cy="3645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t="47489" r="47740" b="43353"/>
          <a:stretch/>
        </p:blipFill>
        <p:spPr>
          <a:xfrm>
            <a:off x="6412417" y="5760848"/>
            <a:ext cx="2523744" cy="5669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t="47489" r="47740" b="43353"/>
          <a:stretch/>
        </p:blipFill>
        <p:spPr>
          <a:xfrm>
            <a:off x="640443" y="5752222"/>
            <a:ext cx="2523744" cy="56692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474976" y="5768276"/>
            <a:ext cx="753580" cy="301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139284" y="3498836"/>
            <a:ext cx="662187" cy="61426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46619" y="3498835"/>
            <a:ext cx="1450763" cy="5953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Equivalent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Source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76" y="5795548"/>
            <a:ext cx="655320" cy="23164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2" name="Rectangle 41"/>
          <p:cNvSpPr/>
          <p:nvPr/>
        </p:nvSpPr>
        <p:spPr>
          <a:xfrm>
            <a:off x="7342968" y="5718110"/>
            <a:ext cx="662643" cy="3515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369" y="5767417"/>
            <a:ext cx="243840" cy="2529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72" y="1764096"/>
            <a:ext cx="1312090" cy="308056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70799" y="1745121"/>
            <a:ext cx="346006" cy="346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377250" y="3498835"/>
            <a:ext cx="662187" cy="61426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3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4"/>
            <a:ext cx="6418283" cy="49080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" t="6151" r="63442" b="58568"/>
          <a:stretch/>
        </p:blipFill>
        <p:spPr>
          <a:xfrm>
            <a:off x="6153912" y="2236362"/>
            <a:ext cx="2962656" cy="21841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270173" y="2311557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08848" y="129957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14747"/>
            <a:ext cx="2169042" cy="503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t="47489" r="47740" b="43353"/>
          <a:stretch/>
        </p:blipFill>
        <p:spPr>
          <a:xfrm>
            <a:off x="6605807" y="4532516"/>
            <a:ext cx="2523744" cy="56692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551449" y="4539944"/>
            <a:ext cx="632460" cy="25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759" y="4539944"/>
            <a:ext cx="243840" cy="2529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Amplitude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0" t="75" r="3108" b="58567"/>
          <a:stretch/>
        </p:blipFill>
        <p:spPr>
          <a:xfrm>
            <a:off x="6665976" y="1855781"/>
            <a:ext cx="2450592" cy="25603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47369" r="3155" b="43491"/>
          <a:stretch/>
        </p:blipFill>
        <p:spPr>
          <a:xfrm>
            <a:off x="6605807" y="4532516"/>
            <a:ext cx="2510759" cy="565785"/>
          </a:xfrm>
          <a:prstGeom prst="rect">
            <a:avLst/>
          </a:prstGeom>
        </p:spPr>
      </p:pic>
      <p:sp>
        <p:nvSpPr>
          <p:cNvPr id="26" name="Circular Arrow 25"/>
          <p:cNvSpPr/>
          <p:nvPr/>
        </p:nvSpPr>
        <p:spPr>
          <a:xfrm flipH="1">
            <a:off x="5414000" y="1295647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99227" y="1423714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Inversion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32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91244" y="2206734"/>
            <a:ext cx="8135042" cy="441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Non-linear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Good approximation for the geometry of magnetic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Tendency to stretch anomalies at depth – requires more research</a:t>
            </a: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Amplitude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08848" y="129957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314747"/>
            <a:ext cx="2169042" cy="5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77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306108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r>
              <a:rPr lang="en-US" sz="2000" dirty="0" smtClean="0"/>
              <a:t>(Li &amp; Shearer 2005)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860829" y="1398220"/>
            <a:ext cx="2971799" cy="1649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68622" y="230202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48923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UBC-MAG3D</a:t>
            </a: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(Li </a:t>
            </a:r>
            <a:r>
              <a:rPr lang="en-US" sz="2000" dirty="0"/>
              <a:t>&amp; Oldenburg </a:t>
            </a:r>
            <a:r>
              <a:rPr lang="en-US" sz="2000" dirty="0" smtClean="0"/>
              <a:t>1996)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82162" y="1398221"/>
            <a:ext cx="2539999" cy="1649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80018" y="230202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857331" y="1398220"/>
            <a:ext cx="3415775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Inversion</a:t>
            </a:r>
          </a:p>
          <a:p>
            <a:pPr marL="0" indent="0" algn="ctr">
              <a:buNone/>
            </a:pPr>
            <a:r>
              <a:rPr lang="en-US" sz="2000" dirty="0" smtClean="0"/>
              <a:t>(</a:t>
            </a:r>
            <a:r>
              <a:rPr lang="en-US" sz="2000" dirty="0" err="1" smtClean="0"/>
              <a:t>Lelièvre</a:t>
            </a:r>
            <a:r>
              <a:rPr lang="en-US" sz="2000" dirty="0" smtClean="0"/>
              <a:t> </a:t>
            </a:r>
            <a:r>
              <a:rPr lang="en-US" sz="2000" dirty="0"/>
              <a:t>&amp; </a:t>
            </a:r>
            <a:r>
              <a:rPr lang="en-US" sz="2000" dirty="0" smtClean="0"/>
              <a:t>Oldenburg </a:t>
            </a:r>
            <a:r>
              <a:rPr lang="en-US" sz="2000" dirty="0" smtClean="0"/>
              <a:t>2009)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037253" y="1398219"/>
            <a:ext cx="3039533" cy="1649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8913" y="2302022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37253" y="1398221"/>
            <a:ext cx="3039533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60829" y="1398223"/>
            <a:ext cx="2993330" cy="164978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Vector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67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Vector Inversion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816867" y="1633372"/>
            <a:ext cx="3852016" cy="490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(</a:t>
            </a:r>
            <a:r>
              <a:rPr lang="en-US" sz="2000" dirty="0" err="1"/>
              <a:t>Lelièvre</a:t>
            </a:r>
            <a:r>
              <a:rPr lang="en-US" sz="2000" dirty="0"/>
              <a:t> &amp; Oldenburg </a:t>
            </a:r>
            <a:r>
              <a:rPr lang="en-US" sz="2000" dirty="0" smtClean="0"/>
              <a:t>2009)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5" y="2299763"/>
            <a:ext cx="5347088" cy="1505442"/>
          </a:xfrm>
          <a:prstGeom prst="rect">
            <a:avLst/>
          </a:prstGeom>
        </p:spPr>
      </p:pic>
      <p:sp>
        <p:nvSpPr>
          <p:cNvPr id="25" name="Cube 24"/>
          <p:cNvSpPr/>
          <p:nvPr/>
        </p:nvSpPr>
        <p:spPr>
          <a:xfrm>
            <a:off x="2988458" y="4035201"/>
            <a:ext cx="2174742" cy="2174742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Down Arrow 26"/>
              <p:cNvSpPr/>
              <p:nvPr/>
            </p:nvSpPr>
            <p:spPr>
              <a:xfrm rot="19663311">
                <a:off x="2703490" y="3701903"/>
                <a:ext cx="930059" cy="56144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Down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63311">
                <a:off x="2703490" y="3701903"/>
                <a:ext cx="930059" cy="561448"/>
              </a:xfrm>
              <a:prstGeom prst="downArrow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3849540" y="5476765"/>
            <a:ext cx="276247" cy="42875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10600" y="5714314"/>
                <a:ext cx="8683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00" y="5714314"/>
                <a:ext cx="86835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066963" y="4768879"/>
                <a:ext cx="791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𝒔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963" y="4768879"/>
                <a:ext cx="791539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849540" y="5107433"/>
            <a:ext cx="452577" cy="369332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817095" y="4905532"/>
            <a:ext cx="0" cy="55965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521338" y="4524917"/>
                <a:ext cx="417102" cy="52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e>
                      </m:ac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38" y="4524917"/>
                <a:ext cx="417102" cy="52411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5" y="1369985"/>
            <a:ext cx="1951033" cy="53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7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288515"/>
            <a:ext cx="6418283" cy="49080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t="6203" r="63446" b="58494"/>
          <a:stretch/>
        </p:blipFill>
        <p:spPr>
          <a:xfrm>
            <a:off x="6153912" y="2235068"/>
            <a:ext cx="2962656" cy="21854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270173" y="2311558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t="47489" r="47740" b="43353"/>
          <a:stretch/>
        </p:blipFill>
        <p:spPr>
          <a:xfrm>
            <a:off x="6592822" y="4532517"/>
            <a:ext cx="2523744" cy="56692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551449" y="4539945"/>
            <a:ext cx="632460" cy="25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759" y="4539945"/>
            <a:ext cx="243840" cy="2529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Amplitude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08848" y="129957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5" y="1369985"/>
            <a:ext cx="1951033" cy="531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0" t="74" r="3108" b="58567"/>
          <a:stretch/>
        </p:blipFill>
        <p:spPr>
          <a:xfrm>
            <a:off x="6665976" y="1855782"/>
            <a:ext cx="2450592" cy="2560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5" t="47369" r="3155" b="43491"/>
          <a:stretch/>
        </p:blipFill>
        <p:spPr>
          <a:xfrm>
            <a:off x="6592823" y="4531956"/>
            <a:ext cx="2523744" cy="565785"/>
          </a:xfrm>
          <a:prstGeom prst="rect">
            <a:avLst/>
          </a:prstGeom>
        </p:spPr>
      </p:pic>
      <p:sp>
        <p:nvSpPr>
          <p:cNvPr id="19" name="Circular Arrow 18"/>
          <p:cNvSpPr/>
          <p:nvPr/>
        </p:nvSpPr>
        <p:spPr>
          <a:xfrm flipH="1">
            <a:off x="5414000" y="1295648"/>
            <a:ext cx="161910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99227" y="1423715"/>
            <a:ext cx="1248648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Inversion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98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3183276" y="1398220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Inversion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3054409" y="1398220"/>
            <a:ext cx="2829019" cy="534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8760" y="1398220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Susceptibility Inversion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935817" y="1398220"/>
            <a:ext cx="3242403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</a:t>
            </a:r>
            <a:r>
              <a:rPr lang="en-US" sz="2000" dirty="0" smtClean="0"/>
              <a:t>Inversion</a:t>
            </a:r>
            <a:endParaRPr lang="en-US" sz="2000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Research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17357" r="5379"/>
          <a:stretch/>
        </p:blipFill>
        <p:spPr>
          <a:xfrm>
            <a:off x="6223518" y="2207468"/>
            <a:ext cx="2666999" cy="45180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7" t="17357" r="5628"/>
          <a:stretch/>
        </p:blipFill>
        <p:spPr>
          <a:xfrm>
            <a:off x="3100399" y="2207468"/>
            <a:ext cx="2686239" cy="45180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2" t="17357" r="5628"/>
          <a:stretch/>
        </p:blipFill>
        <p:spPr>
          <a:xfrm>
            <a:off x="163430" y="2207468"/>
            <a:ext cx="2597224" cy="4518066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4283167" y="1816102"/>
            <a:ext cx="371502" cy="3715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276291" y="1816101"/>
            <a:ext cx="371502" cy="3715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371268" y="1816103"/>
            <a:ext cx="371502" cy="3715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37253" y="1398219"/>
            <a:ext cx="3039533" cy="5340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533" y="1398221"/>
            <a:ext cx="2829019" cy="534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24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91244" y="940279"/>
            <a:ext cx="8135042" cy="5091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Susceptibility inversion is cheap, but strongly dependent on magnetization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Amplitude inversion is more robust, but generally smooth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Magnetic vector inversion could potentially give the full mag vector, but largely underdetermined.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Amplitude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6815" y="5708608"/>
            <a:ext cx="869260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3600" b="1" dirty="0"/>
              <a:t>All too smooth for </a:t>
            </a:r>
            <a:r>
              <a:rPr lang="en-US" sz="3600" b="1" dirty="0" smtClean="0"/>
              <a:t>easy interpretation </a:t>
            </a:r>
            <a:r>
              <a:rPr lang="en-US" sz="36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9058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Our </a:t>
            </a:r>
            <a:r>
              <a:rPr lang="en-US" sz="2800" dirty="0" smtClean="0"/>
              <a:t>usual objective </a:t>
            </a:r>
            <a:r>
              <a:rPr lang="en-US" sz="2800" dirty="0" smtClean="0"/>
              <a:t>function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Regularization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norm 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30" y="2224563"/>
            <a:ext cx="4466349" cy="847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2" y="4517802"/>
            <a:ext cx="5934878" cy="92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73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9"/>
          <a:stretch/>
        </p:blipFill>
        <p:spPr bwMode="auto">
          <a:xfrm>
            <a:off x="1087673" y="959288"/>
            <a:ext cx="7926643" cy="468785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1793572" y="5277807"/>
            <a:ext cx="3340100" cy="569585"/>
            <a:chOff x="-3654728" y="5193268"/>
            <a:chExt cx="3340100" cy="56958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4" t="93140" r="13673"/>
            <a:stretch/>
          </p:blipFill>
          <p:spPr bwMode="auto">
            <a:xfrm>
              <a:off x="-3654728" y="5562600"/>
              <a:ext cx="3340100" cy="200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-2209996" y="5193268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TMA</a:t>
              </a:r>
              <a:endParaRPr lang="en-US" sz="1400" b="1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4" y="5814961"/>
            <a:ext cx="3989616" cy="86722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… at all scales.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Magnetism in geoscience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5353FF"/>
              </a:clrFrom>
              <a:clrTo>
                <a:srgbClr val="5353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2256"/>
            <a:ext cx="4811484" cy="3679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6969FF"/>
              </a:clrFrom>
              <a:clrTo>
                <a:srgbClr val="6969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630"/>
            <a:ext cx="4811484" cy="36793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3300" y="3033713"/>
            <a:ext cx="147638" cy="10001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60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5" t="6486" r="8308" b="66967"/>
          <a:stretch/>
        </p:blipFill>
        <p:spPr>
          <a:xfrm>
            <a:off x="4676775" y="2270630"/>
            <a:ext cx="4400550" cy="3701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7" y="2393948"/>
            <a:ext cx="4019611" cy="1727203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Approximate other norms:</a:t>
            </a:r>
            <a:endParaRPr lang="en-US" sz="2800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norm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52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499286"/>
            <a:ext cx="7414260" cy="462687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Iterative Re-weighted Least Squares (</a:t>
            </a:r>
            <a:r>
              <a:rPr lang="en-US" sz="2800" b="1" dirty="0" smtClean="0"/>
              <a:t>IRLS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where</a:t>
            </a:r>
          </a:p>
          <a:p>
            <a:endParaRPr lang="en-US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norm regularization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1" y="2336767"/>
            <a:ext cx="3605659" cy="10356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9" y="4920394"/>
            <a:ext cx="5854631" cy="827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20" y="2362442"/>
            <a:ext cx="3562295" cy="10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7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99286"/>
                <a:ext cx="8570422" cy="462687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Main contributions: 	</a:t>
                </a:r>
                <a:r>
                  <a:rPr lang="en-US" sz="2800" b="1" dirty="0" smtClean="0"/>
                  <a:t>Scaled-IRLS</a:t>
                </a:r>
              </a:p>
              <a:p>
                <a:endParaRPr lang="en-US" sz="2800" b="1" dirty="0"/>
              </a:p>
              <a:p>
                <a:endParaRPr lang="en-US" sz="2800" b="1" dirty="0" smtClean="0"/>
              </a:p>
              <a:p>
                <a:endParaRPr lang="en-US" sz="2800" b="1" dirty="0"/>
              </a:p>
              <a:p>
                <a:endParaRPr lang="en-US" dirty="0" smtClean="0"/>
              </a:p>
              <a:p>
                <a:r>
                  <a:rPr lang="en-US" dirty="0" smtClean="0"/>
                  <a:t>Strategy </a:t>
                </a:r>
                <a:r>
                  <a:rPr lang="en-US" dirty="0"/>
                  <a:t>to </a:t>
                </a:r>
                <a:r>
                  <a:rPr lang="en-US" dirty="0" smtClean="0"/>
                  <a:t>determine </a:t>
                </a:r>
                <a:r>
                  <a:rPr lang="el-GR" dirty="0" smtClean="0"/>
                  <a:t>ε</a:t>
                </a:r>
                <a:r>
                  <a:rPr lang="en-US" dirty="0" smtClean="0"/>
                  <a:t> </a:t>
                </a:r>
                <a:r>
                  <a:rPr lang="en-US" sz="2400" dirty="0"/>
                  <a:t>(Effective zero)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scaling: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 smtClean="0"/>
                  <a:t> (Smooth transition)</a:t>
                </a:r>
                <a:endParaRPr lang="en-US" sz="2400" dirty="0" smtClean="0"/>
              </a:p>
              <a:p>
                <a:r>
                  <a:rPr lang="en-US" dirty="0" smtClean="0"/>
                  <a:t>Norm scaling: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R</m:t>
                        </m:r>
                      </m:e>
                    </m:acc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ηR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2400" dirty="0"/>
                  <a:t>(Equal contribution)</a:t>
                </a:r>
                <a:endParaRPr lang="en-US" sz="24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99286"/>
                <a:ext cx="8570422" cy="4626877"/>
              </a:xfrm>
              <a:blipFill rotWithShape="1">
                <a:blip r:embed="rId3"/>
                <a:stretch>
                  <a:fillRect l="-1209"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norm regularization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4" y="2299998"/>
            <a:ext cx="8371054" cy="12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60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748792"/>
            <a:ext cx="7306734" cy="5587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5" y="1101742"/>
            <a:ext cx="2248491" cy="340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1"/>
            <a:ext cx="7467600" cy="4114800"/>
          </a:xfrm>
        </p:spPr>
        <p:txBody>
          <a:bodyPr/>
          <a:lstStyle/>
          <a:p>
            <a:r>
              <a:rPr lang="en-US" dirty="0" smtClean="0"/>
              <a:t>Synthetic: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651362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748791"/>
            <a:ext cx="7306733" cy="5587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5" y="1101741"/>
            <a:ext cx="2248491" cy="340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0"/>
            <a:ext cx="7467600" cy="4114800"/>
          </a:xfrm>
        </p:spPr>
        <p:txBody>
          <a:bodyPr/>
          <a:lstStyle/>
          <a:p>
            <a:r>
              <a:rPr lang="en-US" dirty="0" smtClean="0"/>
              <a:t>Synthetic: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121272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748792"/>
            <a:ext cx="7306733" cy="55875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1"/>
            <a:ext cx="7467600" cy="4114800"/>
          </a:xfrm>
        </p:spPr>
        <p:txBody>
          <a:bodyPr/>
          <a:lstStyle/>
          <a:p>
            <a:r>
              <a:rPr lang="en-US" dirty="0" smtClean="0"/>
              <a:t>Synthetic: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4" y="1101742"/>
            <a:ext cx="2240344" cy="3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08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5"/>
          <a:stretch/>
        </p:blipFill>
        <p:spPr>
          <a:xfrm>
            <a:off x="6046746" y="796045"/>
            <a:ext cx="3076491" cy="5587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5"/>
          <a:stretch/>
        </p:blipFill>
        <p:spPr>
          <a:xfrm>
            <a:off x="0" y="796045"/>
            <a:ext cx="3076492" cy="5587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5"/>
          <a:stretch/>
        </p:blipFill>
        <p:spPr>
          <a:xfrm>
            <a:off x="3023373" y="796045"/>
            <a:ext cx="3076491" cy="5587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82" y="1235438"/>
            <a:ext cx="2240344" cy="34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91" y="1235438"/>
            <a:ext cx="2248491" cy="340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0" y="1235438"/>
            <a:ext cx="2248491" cy="3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8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397" y="4642298"/>
            <a:ext cx="7035799" cy="1581150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14397" y="1021152"/>
            <a:ext cx="7035799" cy="158115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396" y="2779642"/>
            <a:ext cx="7035799" cy="158115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00B050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7" y="916987"/>
            <a:ext cx="7035799" cy="5306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Cooperative Magnetic Inversion (CMI)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00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 t="17523" r="5664" b="17221"/>
          <a:stretch/>
        </p:blipFill>
        <p:spPr>
          <a:xfrm>
            <a:off x="6145466" y="2340161"/>
            <a:ext cx="2825496" cy="395020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 t="17371" r="5664" b="17070"/>
          <a:stretch/>
        </p:blipFill>
        <p:spPr>
          <a:xfrm>
            <a:off x="6145466" y="2340161"/>
            <a:ext cx="2825496" cy="39684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5" t="17357" r="5629" b="17091"/>
          <a:stretch/>
        </p:blipFill>
        <p:spPr>
          <a:xfrm>
            <a:off x="2932188" y="2342524"/>
            <a:ext cx="2829079" cy="39663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3" t="17371" r="5666" b="17070"/>
          <a:stretch/>
        </p:blipFill>
        <p:spPr>
          <a:xfrm>
            <a:off x="2935224" y="2340161"/>
            <a:ext cx="2825496" cy="39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Cooperative Magnetic Inversion (CMI)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61086" y="958605"/>
            <a:ext cx="2571284" cy="74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Amplitude </a:t>
            </a:r>
            <a:r>
              <a:rPr lang="en-US" sz="2000" dirty="0" smtClean="0"/>
              <a:t>Inversion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2860829" y="958605"/>
            <a:ext cx="2971799" cy="5373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68622" y="1505391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-48923" y="958605"/>
            <a:ext cx="2806564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Equivalent Source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82162" y="958606"/>
            <a:ext cx="2539999" cy="537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80018" y="1505390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935817" y="958605"/>
            <a:ext cx="3242403" cy="74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Magnetic Vector </a:t>
            </a:r>
            <a:r>
              <a:rPr lang="en-US" sz="2000" dirty="0" smtClean="0"/>
              <a:t>Inversion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6037253" y="958604"/>
            <a:ext cx="3039533" cy="1243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8913" y="1505392"/>
            <a:ext cx="556211" cy="5562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6151" r="63442" b="64508"/>
          <a:stretch/>
        </p:blipFill>
        <p:spPr>
          <a:xfrm>
            <a:off x="178947" y="4373107"/>
            <a:ext cx="2404701" cy="183182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21884" r="43477" b="18251"/>
          <a:stretch/>
        </p:blipFill>
        <p:spPr>
          <a:xfrm>
            <a:off x="178947" y="2278891"/>
            <a:ext cx="2266772" cy="1906412"/>
          </a:xfrm>
          <a:prstGeom prst="rect">
            <a:avLst/>
          </a:prstGeom>
        </p:spPr>
      </p:pic>
      <p:cxnSp>
        <p:nvCxnSpPr>
          <p:cNvPr id="27" name="Elbow Connector 26"/>
          <p:cNvCxnSpPr>
            <a:stCxn id="24" idx="3"/>
            <a:endCxn id="35" idx="1"/>
          </p:cNvCxnSpPr>
          <p:nvPr/>
        </p:nvCxnSpPr>
        <p:spPr>
          <a:xfrm flipV="1">
            <a:off x="2583648" y="1580295"/>
            <a:ext cx="277181" cy="3708723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8123" y="958606"/>
            <a:ext cx="2539999" cy="1243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60829" y="958604"/>
            <a:ext cx="2971799" cy="1243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flipV="1">
            <a:off x="5761267" y="1701937"/>
            <a:ext cx="277181" cy="3708723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038448" y="958603"/>
            <a:ext cx="3039533" cy="5373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7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9" grpId="0" animBg="1"/>
      <p:bldP spid="35" grpId="0" animBg="1"/>
      <p:bldP spid="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3615364" y="1659758"/>
            <a:ext cx="5300035" cy="43988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49" y="833024"/>
            <a:ext cx="7467600" cy="4114800"/>
          </a:xfrm>
        </p:spPr>
        <p:txBody>
          <a:bodyPr/>
          <a:lstStyle/>
          <a:p>
            <a:r>
              <a:rPr lang="en-US" dirty="0" err="1" smtClean="0"/>
              <a:t>Ekati</a:t>
            </a:r>
            <a:r>
              <a:rPr lang="en-US" dirty="0" smtClean="0"/>
              <a:t> Property - Northwest Territories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3615364" y="1659759"/>
            <a:ext cx="5300035" cy="4398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1659759"/>
            <a:ext cx="3574073" cy="47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6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"/>
          <a:stretch/>
        </p:blipFill>
        <p:spPr bwMode="auto">
          <a:xfrm>
            <a:off x="1143000" y="1848929"/>
            <a:ext cx="7911122" cy="443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"/>
          <a:stretch/>
        </p:blipFill>
        <p:spPr bwMode="auto">
          <a:xfrm>
            <a:off x="1143000" y="1848928"/>
            <a:ext cx="7911121" cy="443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9"/>
          <a:stretch/>
        </p:blipFill>
        <p:spPr bwMode="auto">
          <a:xfrm>
            <a:off x="1143000" y="1848928"/>
            <a:ext cx="7911122" cy="443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Imaging the sub-surface: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Magnetism in geoscience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87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146453"/>
            <a:ext cx="7467600" cy="4114800"/>
          </a:xfrm>
        </p:spPr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r="50000" b="50000"/>
          <a:stretch/>
        </p:blipFill>
        <p:spPr>
          <a:xfrm>
            <a:off x="742950" y="1603053"/>
            <a:ext cx="3829050" cy="2412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5" r="1770" b="50000"/>
          <a:stretch/>
        </p:blipFill>
        <p:spPr>
          <a:xfrm>
            <a:off x="2800350" y="3936678"/>
            <a:ext cx="3829050" cy="2412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4" t="49573" r="27291" b="2219"/>
          <a:stretch/>
        </p:blipFill>
        <p:spPr>
          <a:xfrm>
            <a:off x="5057775" y="1689519"/>
            <a:ext cx="3829050" cy="23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33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Tiled Inversion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" y="1926465"/>
            <a:ext cx="7069826" cy="42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2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308100"/>
            <a:ext cx="8229600" cy="4525963"/>
          </a:xfrm>
        </p:spPr>
        <p:txBody>
          <a:bodyPr/>
          <a:lstStyle/>
          <a:p>
            <a:r>
              <a:rPr lang="en-US" dirty="0" smtClean="0"/>
              <a:t>Recovered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r="32813"/>
          <a:stretch/>
        </p:blipFill>
        <p:spPr>
          <a:xfrm>
            <a:off x="4744666" y="-219496"/>
            <a:ext cx="4478882" cy="3821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0" r="1250"/>
          <a:stretch/>
        </p:blipFill>
        <p:spPr>
          <a:xfrm>
            <a:off x="4744666" y="3036020"/>
            <a:ext cx="4478882" cy="3821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5444"/>
          <a:stretch/>
        </p:blipFill>
        <p:spPr>
          <a:xfrm>
            <a:off x="-171450" y="3036020"/>
            <a:ext cx="4953000" cy="3821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09624" y="3521010"/>
                <a:ext cx="69532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𝒑</m:t>
                          </m:r>
                        </m:e>
                      </m:acc>
                      <m:r>
                        <a:rPr lang="en-US" sz="2000" b="1" i="1" smtClean="0">
                          <a:latin typeface="Cambria Math"/>
                        </a:rPr>
                        <m:t>(+)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4" y="3521010"/>
                <a:ext cx="69532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877" t="-4615" r="-10526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887452" y="3402429"/>
                <a:ext cx="67514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𝒑</m:t>
                          </m:r>
                        </m:e>
                      </m:acc>
                      <m:r>
                        <a:rPr lang="en-US" sz="2000" b="1" i="1">
                          <a:latin typeface="Cambria Math"/>
                        </a:rPr>
                        <m:t>(</m:t>
                      </m:r>
                      <m:r>
                        <a:rPr lang="en-US" sz="2000" b="1" i="1" smtClean="0">
                          <a:latin typeface="Cambria Math"/>
                        </a:rPr>
                        <m:t>−</m:t>
                      </m:r>
                      <m:r>
                        <a:rPr lang="en-US" sz="2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452" y="3402429"/>
                <a:ext cx="675148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901" t="-4545" r="-135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887452" y="74248"/>
                <a:ext cx="1132348" cy="4828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452" y="74248"/>
                <a:ext cx="1132348" cy="48282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37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99" y="1308100"/>
            <a:ext cx="8229600" cy="4525963"/>
          </a:xfrm>
        </p:spPr>
        <p:txBody>
          <a:bodyPr/>
          <a:lstStyle/>
          <a:p>
            <a:r>
              <a:rPr lang="en-US" dirty="0" smtClean="0"/>
              <a:t>Recovered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53" y="2104712"/>
            <a:ext cx="7124493" cy="47532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53175" y="5867400"/>
            <a:ext cx="542925" cy="476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83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3479"/>
            <a:ext cx="4495801" cy="343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0837" y="5460206"/>
            <a:ext cx="4167187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Property owned by BHP Billiton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Pre-stripping under way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Production expected to start in 2016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Misery Pipe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76" y="1853478"/>
            <a:ext cx="3611658" cy="221002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72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r="52714" b="50000"/>
          <a:stretch/>
        </p:blipFill>
        <p:spPr bwMode="auto">
          <a:xfrm>
            <a:off x="3467100" y="1785488"/>
            <a:ext cx="2428875" cy="223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60479" y="4494282"/>
            <a:ext cx="38211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Local anomaly showing reversely magnetized </a:t>
            </a:r>
            <a:r>
              <a:rPr lang="en-US" sz="2000" dirty="0" smtClean="0"/>
              <a:t>body</a:t>
            </a:r>
          </a:p>
          <a:p>
            <a:pPr>
              <a:defRPr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Removal of the regional field to enhance the target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9899" y="13081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Recovered model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Case Study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2" r="1899" b="50000"/>
          <a:stretch/>
        </p:blipFill>
        <p:spPr bwMode="auto">
          <a:xfrm>
            <a:off x="5081589" y="4123082"/>
            <a:ext cx="2403474" cy="223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0" t="50000" r="29860"/>
          <a:stretch/>
        </p:blipFill>
        <p:spPr bwMode="auto">
          <a:xfrm>
            <a:off x="6283326" y="1890263"/>
            <a:ext cx="2403474" cy="223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049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7813"/>
            <a:ext cx="8534400" cy="11398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200" smtClean="0">
                <a:ea typeface="ＭＳ Ｐゴシック" pitchFamily="34" charset="-128"/>
              </a:rPr>
              <a:t>Misery Pipe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838" y="1085850"/>
            <a:ext cx="24098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Magnetic Inversion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420688" y="5423694"/>
            <a:ext cx="3030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dirty="0"/>
              <a:t>Borrowed from </a:t>
            </a:r>
            <a:r>
              <a:rPr lang="en-US" altLang="en-US" sz="1400" dirty="0" err="1"/>
              <a:t>Nowicki</a:t>
            </a:r>
            <a:r>
              <a:rPr lang="en-US" altLang="en-US" sz="1400" dirty="0"/>
              <a:t> et al. (2004)</a:t>
            </a:r>
          </a:p>
        </p:txBody>
      </p:sp>
      <p:pic>
        <p:nvPicPr>
          <p:cNvPr id="15365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4" b="36182"/>
          <a:stretch>
            <a:fillRect/>
          </a:stretch>
        </p:blipFill>
        <p:spPr bwMode="auto">
          <a:xfrm>
            <a:off x="420688" y="2055019"/>
            <a:ext cx="44799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2100261"/>
            <a:ext cx="413702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14"/>
          <p:cNvSpPr txBox="1">
            <a:spLocks noChangeArrowheads="1"/>
          </p:cNvSpPr>
          <p:nvPr/>
        </p:nvSpPr>
        <p:spPr bwMode="auto">
          <a:xfrm>
            <a:off x="6096000" y="1731963"/>
            <a:ext cx="1711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Inverted model</a:t>
            </a:r>
          </a:p>
          <a:p>
            <a:pPr eaLnBrk="1" hangingPunct="1"/>
            <a:endParaRPr lang="en-US" altLang="en-US"/>
          </a:p>
        </p:txBody>
      </p:sp>
      <p:sp>
        <p:nvSpPr>
          <p:cNvPr id="15368" name="TextBox 15"/>
          <p:cNvSpPr txBox="1">
            <a:spLocks noChangeArrowheads="1"/>
          </p:cNvSpPr>
          <p:nvPr/>
        </p:nvSpPr>
        <p:spPr bwMode="auto">
          <a:xfrm>
            <a:off x="1511300" y="1739900"/>
            <a:ext cx="2300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Geology from drilling</a:t>
            </a:r>
          </a:p>
          <a:p>
            <a:pPr eaLnBrk="1" hangingPunct="1"/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13" y="5133858"/>
            <a:ext cx="409632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9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816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Achieved goals:</a:t>
                </a:r>
              </a:p>
              <a:p>
                <a:pPr lvl="1"/>
                <a:r>
                  <a:rPr lang="en-US" dirty="0"/>
                  <a:t>Cooperative Magnetic Inversion code</a:t>
                </a:r>
              </a:p>
              <a:p>
                <a:pPr lvl="1"/>
                <a:r>
                  <a:rPr lang="en-US" dirty="0"/>
                  <a:t>Robust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-norm regularization</a:t>
                </a:r>
              </a:p>
              <a:p>
                <a:pPr lvl="1"/>
                <a:r>
                  <a:rPr lang="en-US" dirty="0"/>
                  <a:t>Large scale inversion with tiling </a:t>
                </a:r>
                <a:r>
                  <a:rPr lang="en-US" dirty="0" smtClean="0"/>
                  <a:t>procedure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Future Research</a:t>
                </a:r>
              </a:p>
              <a:p>
                <a:pPr lvl="1"/>
                <a:r>
                  <a:rPr lang="en-US" dirty="0" smtClean="0"/>
                  <a:t>Reduce the non-uniqueness</a:t>
                </a:r>
              </a:p>
              <a:p>
                <a:pPr lvl="2"/>
                <a:r>
                  <a:rPr lang="en-US" dirty="0" smtClean="0"/>
                  <a:t>Combined EM and magnetic data</a:t>
                </a:r>
              </a:p>
              <a:p>
                <a:pPr lvl="2"/>
                <a:r>
                  <a:rPr lang="en-US" dirty="0" smtClean="0"/>
                  <a:t>Include </a:t>
                </a:r>
                <a:r>
                  <a:rPr lang="en-US" dirty="0" err="1" smtClean="0"/>
                  <a:t>Koenigsberger</a:t>
                </a:r>
                <a:r>
                  <a:rPr lang="en-US" dirty="0" smtClean="0"/>
                  <a:t> ratio information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MVI in spherical coordinates</a:t>
                </a:r>
              </a:p>
              <a:p>
                <a:pPr lvl="1"/>
                <a:r>
                  <a:rPr lang="en-US" dirty="0"/>
                  <a:t>Adaptive local meshing </a:t>
                </a:r>
                <a:r>
                  <a:rPr lang="en-US" dirty="0" smtClean="0"/>
                  <a:t>inversion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81600"/>
              </a:xfrm>
              <a:blipFill rotWithShape="1">
                <a:blip r:embed="rId2"/>
                <a:stretch>
                  <a:fillRect l="-1259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70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Doug Oldenburg</a:t>
            </a:r>
          </a:p>
          <a:p>
            <a:r>
              <a:rPr lang="en-US" dirty="0"/>
              <a:t>Dr. </a:t>
            </a:r>
            <a:r>
              <a:rPr lang="en-US" dirty="0" smtClean="0"/>
              <a:t>Kristofer Davis</a:t>
            </a:r>
          </a:p>
          <a:p>
            <a:r>
              <a:rPr lang="en-US" dirty="0" smtClean="0"/>
              <a:t>Friends @ UBC-GIF </a:t>
            </a:r>
          </a:p>
          <a:p>
            <a:r>
              <a:rPr lang="en-US" dirty="0" smtClean="0"/>
              <a:t>Staff @ Mira Geoscience</a:t>
            </a:r>
          </a:p>
          <a:p>
            <a:r>
              <a:rPr lang="en-US" dirty="0"/>
              <a:t>Dr. </a:t>
            </a:r>
            <a:r>
              <a:rPr lang="en-US" dirty="0" smtClean="0"/>
              <a:t>Randy </a:t>
            </a:r>
            <a:r>
              <a:rPr lang="en-US" dirty="0" err="1" smtClean="0"/>
              <a:t>Enkin</a:t>
            </a:r>
            <a:r>
              <a:rPr lang="en-US" dirty="0" smtClean="0"/>
              <a:t> @ GSC</a:t>
            </a:r>
          </a:p>
          <a:p>
            <a:r>
              <a:rPr lang="en-US" dirty="0" smtClean="0"/>
              <a:t>Brooke Clements @ Peregrine Diamonds</a:t>
            </a:r>
          </a:p>
          <a:p>
            <a:r>
              <a:rPr lang="en-US" dirty="0" smtClean="0"/>
              <a:t>Chantelle </a:t>
            </a:r>
            <a:r>
              <a:rPr lang="en-US" dirty="0" err="1" smtClean="0"/>
              <a:t>Bellrichard</a:t>
            </a:r>
            <a:r>
              <a:rPr lang="en-US" dirty="0" smtClean="0"/>
              <a:t> @ home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34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1588"/>
            <a:ext cx="8229600" cy="1143000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71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problem</a:t>
            </a:r>
          </a:p>
          <a:p>
            <a:r>
              <a:rPr lang="en-US" dirty="0" smtClean="0"/>
              <a:t>Inverse problem</a:t>
            </a:r>
          </a:p>
          <a:p>
            <a:pPr lvl="1"/>
            <a:r>
              <a:rPr lang="en-US" dirty="0"/>
              <a:t>Susceptibility Inversion</a:t>
            </a:r>
          </a:p>
          <a:p>
            <a:pPr lvl="1"/>
            <a:r>
              <a:rPr lang="en-US" dirty="0"/>
              <a:t>Amplitude Inversion</a:t>
            </a:r>
          </a:p>
          <a:p>
            <a:pPr lvl="1"/>
            <a:r>
              <a:rPr lang="en-US" dirty="0"/>
              <a:t>Magnetic Vector </a:t>
            </a:r>
            <a:r>
              <a:rPr lang="en-US" dirty="0" smtClean="0"/>
              <a:t>Inversion</a:t>
            </a:r>
          </a:p>
          <a:p>
            <a:r>
              <a:rPr lang="en-US" dirty="0" smtClean="0"/>
              <a:t>Sparse regularization</a:t>
            </a:r>
          </a:p>
          <a:p>
            <a:r>
              <a:rPr lang="en-US" dirty="0" smtClean="0"/>
              <a:t>Cooperative Magnetic Inversion</a:t>
            </a:r>
          </a:p>
          <a:p>
            <a:r>
              <a:rPr lang="en-US" dirty="0" smtClean="0"/>
              <a:t>Case Study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62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800"/>
            <a:ext cx="8229600" cy="4525963"/>
          </a:xfrm>
        </p:spPr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Tli</a:t>
            </a:r>
            <a:r>
              <a:rPr lang="en-US" dirty="0" smtClean="0"/>
              <a:t> </a:t>
            </a:r>
            <a:r>
              <a:rPr lang="en-US" dirty="0" err="1" smtClean="0"/>
              <a:t>Kwi</a:t>
            </a:r>
            <a:r>
              <a:rPr lang="en-US" dirty="0" smtClean="0"/>
              <a:t> Cho kimberlite deposit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r="46346" b="53519"/>
          <a:stretch/>
        </p:blipFill>
        <p:spPr>
          <a:xfrm>
            <a:off x="4165600" y="2062371"/>
            <a:ext cx="4191000" cy="4737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r="60880" b="64259"/>
          <a:stretch/>
        </p:blipFill>
        <p:spPr>
          <a:xfrm>
            <a:off x="13509" y="2090967"/>
            <a:ext cx="3478991" cy="43987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53" y="1879953"/>
            <a:ext cx="2248491" cy="3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07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3" b="28148"/>
          <a:stretch/>
        </p:blipFill>
        <p:spPr>
          <a:xfrm>
            <a:off x="2359025" y="929322"/>
            <a:ext cx="5565775" cy="59286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Lp</a:t>
            </a:r>
            <a:r>
              <a:rPr lang="en-US" dirty="0" smtClean="0"/>
              <a:t>-norms: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99330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t="45983" r="46346" b="7536"/>
          <a:stretch/>
        </p:blipFill>
        <p:spPr>
          <a:xfrm>
            <a:off x="4165600" y="2189371"/>
            <a:ext cx="4191000" cy="4737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r="52023" b="62827"/>
          <a:stretch/>
        </p:blipFill>
        <p:spPr>
          <a:xfrm>
            <a:off x="0" y="2062371"/>
            <a:ext cx="3670300" cy="378845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670300" y="3592710"/>
            <a:ext cx="5207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t="37172" r="46346" b="53520"/>
          <a:stretch/>
        </p:blipFill>
        <p:spPr>
          <a:xfrm>
            <a:off x="4165600" y="5850825"/>
            <a:ext cx="4191000" cy="94862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20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Mix-norm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11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105818"/>
            <a:ext cx="3802063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3" y="1038225"/>
            <a:ext cx="4373562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4595813" y="6019800"/>
            <a:ext cx="3030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/>
              <a:t>Borrowed from Nowicki et al. (2004)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837" y="5460206"/>
            <a:ext cx="4167187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Property owned by BHP Billiton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Pre-stripping under way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Production expected to start in 2016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Recovered model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54" y="2105818"/>
            <a:ext cx="1813908" cy="110995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88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342582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Normalized by maximum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Norm gradient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965450"/>
            <a:ext cx="5024438" cy="5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296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Gradient Scaling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10177" y="166651"/>
            <a:ext cx="5923647" cy="745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561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342582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l2 vs l1 vs l0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Regularized Least-Squares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3"/>
          <a:stretch/>
        </p:blipFill>
        <p:spPr bwMode="auto">
          <a:xfrm>
            <a:off x="2712559" y="1756229"/>
            <a:ext cx="6431441" cy="508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9" t="142" r="31603" b="71345"/>
          <a:stretch/>
        </p:blipFill>
        <p:spPr bwMode="auto">
          <a:xfrm>
            <a:off x="217715" y="3387441"/>
            <a:ext cx="2374953" cy="202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216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9899" y="1308100"/>
            <a:ext cx="3425826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l2 vs l1 vs l0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Regularized Least-Squares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11448" y="-511888"/>
            <a:ext cx="3721106" cy="875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317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" y="1441866"/>
            <a:ext cx="5360563" cy="4099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5" y="1101741"/>
            <a:ext cx="2248491" cy="340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0"/>
            <a:ext cx="7467600" cy="4114800"/>
          </a:xfrm>
        </p:spPr>
        <p:txBody>
          <a:bodyPr/>
          <a:lstStyle/>
          <a:p>
            <a:r>
              <a:rPr lang="en-US" dirty="0" smtClean="0"/>
              <a:t>Synthetic: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83" y="2035833"/>
            <a:ext cx="3695417" cy="27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0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" y="1441866"/>
            <a:ext cx="5360562" cy="4099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5" y="1101741"/>
            <a:ext cx="2248491" cy="3401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50" y="1008430"/>
            <a:ext cx="7467600" cy="4114800"/>
          </a:xfrm>
        </p:spPr>
        <p:txBody>
          <a:bodyPr/>
          <a:lstStyle/>
          <a:p>
            <a:r>
              <a:rPr lang="en-US" dirty="0" smtClean="0"/>
              <a:t>Synthetic: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norm 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83" y="2035833"/>
            <a:ext cx="3695416" cy="277156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 flipV="1">
            <a:off x="4037162" y="1009291"/>
            <a:ext cx="1022494" cy="500334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05228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Maxwell’s equations – current free, static field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Problem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6" y="2409602"/>
            <a:ext cx="1453896" cy="1173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05" y="2409602"/>
            <a:ext cx="2354580" cy="10454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7" y="4620913"/>
            <a:ext cx="3486912" cy="608076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4" t="12856" r="17241" b="17696"/>
          <a:stretch/>
        </p:blipFill>
        <p:spPr bwMode="auto">
          <a:xfrm>
            <a:off x="5280549" y="3285364"/>
            <a:ext cx="3767328" cy="30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6871605" y="5177626"/>
            <a:ext cx="794175" cy="8044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56500" y="5567646"/>
            <a:ext cx="226189" cy="34916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960471" y="5296853"/>
                <a:ext cx="407484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/>
                            </a:rPr>
                            <m:t>𝐌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471" y="5296853"/>
                <a:ext cx="407484" cy="3684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82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0" t="42426" r="48570" b="3486"/>
          <a:stretch/>
        </p:blipFill>
        <p:spPr bwMode="auto">
          <a:xfrm>
            <a:off x="5046128" y="2247900"/>
            <a:ext cx="3962399" cy="461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0" t="50919" r="48570" b="3486"/>
          <a:stretch/>
        </p:blipFill>
        <p:spPr bwMode="auto">
          <a:xfrm>
            <a:off x="5039731" y="2971800"/>
            <a:ext cx="396239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Integral formulation for prism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Problem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2" y="3365324"/>
            <a:ext cx="2052828" cy="72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67053" y="2688335"/>
                <a:ext cx="509015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53" y="2688335"/>
                <a:ext cx="509015" cy="410305"/>
              </a:xfrm>
              <a:prstGeom prst="rect">
                <a:avLst/>
              </a:prstGeom>
              <a:blipFill rotWithShape="1">
                <a:blip r:embed="rId8"/>
                <a:stretch>
                  <a:fillRect r="-46988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/>
          <p:cNvSpPr/>
          <p:nvPr/>
        </p:nvSpPr>
        <p:spPr>
          <a:xfrm>
            <a:off x="6424078" y="4912448"/>
            <a:ext cx="190500" cy="19050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9" y="4786710"/>
            <a:ext cx="4442689" cy="939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982706" y="2419375"/>
                <a:ext cx="509015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706" y="2419375"/>
                <a:ext cx="509015" cy="410305"/>
              </a:xfrm>
              <a:prstGeom prst="rect">
                <a:avLst/>
              </a:prstGeom>
              <a:blipFill rotWithShape="1">
                <a:blip r:embed="rId12"/>
                <a:stretch>
                  <a:fillRect r="-47619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328062" y="2143975"/>
                <a:ext cx="509015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062" y="2143975"/>
                <a:ext cx="509015" cy="410305"/>
              </a:xfrm>
              <a:prstGeom prst="rect">
                <a:avLst/>
              </a:prstGeom>
              <a:blipFill rotWithShape="1">
                <a:blip r:embed="rId13"/>
                <a:stretch>
                  <a:fillRect r="-53571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stCxn id="19" idx="0"/>
          </p:cNvCxnSpPr>
          <p:nvPr/>
        </p:nvCxnSpPr>
        <p:spPr>
          <a:xfrm flipV="1">
            <a:off x="6543141" y="3147848"/>
            <a:ext cx="1423831" cy="1764600"/>
          </a:xfrm>
          <a:prstGeom prst="straightConnector1">
            <a:avLst/>
          </a:prstGeom>
          <a:ln w="2222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020931" y="1920478"/>
                <a:ext cx="509015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931" y="1920478"/>
                <a:ext cx="509015" cy="410305"/>
              </a:xfrm>
              <a:prstGeom prst="rect">
                <a:avLst/>
              </a:prstGeom>
              <a:blipFill rotWithShape="1">
                <a:blip r:embed="rId14"/>
                <a:stretch>
                  <a:fillRect r="-4819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be 45"/>
          <p:cNvSpPr/>
          <p:nvPr/>
        </p:nvSpPr>
        <p:spPr>
          <a:xfrm>
            <a:off x="5775842" y="4263284"/>
            <a:ext cx="1463302" cy="146330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2" y="2332291"/>
            <a:ext cx="3486912" cy="608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7666" y="427517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3*</a:t>
            </a:r>
            <a:r>
              <a:rPr lang="en-US" sz="1200" dirty="0" err="1" smtClean="0"/>
              <a:t>nc</a:t>
            </a:r>
            <a:endParaRPr lang="en-US" sz="1200" dirty="0"/>
          </a:p>
        </p:txBody>
      </p:sp>
      <p:sp>
        <p:nvSpPr>
          <p:cNvPr id="10" name="Left Bracket 9"/>
          <p:cNvSpPr/>
          <p:nvPr/>
        </p:nvSpPr>
        <p:spPr>
          <a:xfrm rot="16200000" flipH="1">
            <a:off x="2767703" y="3215454"/>
            <a:ext cx="152479" cy="282747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111729" y="507501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3*</a:t>
            </a:r>
            <a:r>
              <a:rPr lang="en-US" sz="1200" dirty="0" err="1" smtClean="0"/>
              <a:t>nd</a:t>
            </a:r>
            <a:endParaRPr lang="en-US" sz="1200" dirty="0"/>
          </a:p>
        </p:txBody>
      </p:sp>
      <p:sp>
        <p:nvSpPr>
          <p:cNvPr id="21" name="Left Bracket 20"/>
          <p:cNvSpPr/>
          <p:nvPr/>
        </p:nvSpPr>
        <p:spPr>
          <a:xfrm rot="10800000" flipH="1">
            <a:off x="264854" y="4786709"/>
            <a:ext cx="218002" cy="93987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6" grpId="0"/>
      <p:bldP spid="38" grpId="0"/>
      <p:bldP spid="44" grpId="0"/>
      <p:bldP spid="46" grpId="0" animBg="1"/>
      <p:bldP spid="8" grpId="0"/>
      <p:bldP spid="10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5094" r="21014" b="7024"/>
          <a:stretch/>
        </p:blipFill>
        <p:spPr>
          <a:xfrm rot="13534150">
            <a:off x="6085706" y="2578663"/>
            <a:ext cx="2279192" cy="28389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5094" r="21014" b="7024"/>
          <a:stretch/>
        </p:blipFill>
        <p:spPr>
          <a:xfrm>
            <a:off x="2665341" y="3079267"/>
            <a:ext cx="2279192" cy="28389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Magnetization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56" y="1500842"/>
            <a:ext cx="2846832" cy="307848"/>
          </a:xfrm>
          <a:prstGeom prst="rect">
            <a:avLst/>
          </a:prstGeom>
        </p:spPr>
      </p:pic>
      <p:sp>
        <p:nvSpPr>
          <p:cNvPr id="18" name="Cube 17"/>
          <p:cNvSpPr/>
          <p:nvPr/>
        </p:nvSpPr>
        <p:spPr>
          <a:xfrm>
            <a:off x="1462819" y="3517914"/>
            <a:ext cx="1225257" cy="122525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Down Arrow 20"/>
              <p:cNvSpPr/>
              <p:nvPr/>
            </p:nvSpPr>
            <p:spPr>
              <a:xfrm>
                <a:off x="1740262" y="3316842"/>
                <a:ext cx="617116" cy="3725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Down Arrow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62" y="3316842"/>
                <a:ext cx="617116" cy="372534"/>
              </a:xfrm>
              <a:prstGeom prst="downArrow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/>
          <p:cNvSpPr/>
          <p:nvPr/>
        </p:nvSpPr>
        <p:spPr>
          <a:xfrm>
            <a:off x="3183842" y="3837718"/>
            <a:ext cx="1225257" cy="122525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687627" y="3998160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1" smtClean="0">
                          <a:latin typeface="Cambria Math"/>
                        </a:rPr>
                        <m:t>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27" y="3998160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/>
          <p:cNvSpPr/>
          <p:nvPr/>
        </p:nvSpPr>
        <p:spPr>
          <a:xfrm rot="9212560">
            <a:off x="2665195" y="4397248"/>
            <a:ext cx="272214" cy="307545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 rot="20012560">
                <a:off x="2594228" y="4321885"/>
                <a:ext cx="4769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𝑯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12560">
                <a:off x="2594228" y="4321885"/>
                <a:ext cx="476925" cy="3385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be 16"/>
          <p:cNvSpPr/>
          <p:nvPr/>
        </p:nvSpPr>
        <p:spPr>
          <a:xfrm>
            <a:off x="6553405" y="3468831"/>
            <a:ext cx="1225257" cy="122525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ight Arrow 3"/>
              <p:cNvSpPr/>
              <p:nvPr/>
            </p:nvSpPr>
            <p:spPr>
              <a:xfrm rot="18571756">
                <a:off x="6610891" y="3965214"/>
                <a:ext cx="833706" cy="606703"/>
              </a:xfrm>
              <a:prstGeom prst="rightArrow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𝑛𝑟𝑚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ight Arrow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71756">
                <a:off x="6610891" y="3965214"/>
                <a:ext cx="833706" cy="606703"/>
              </a:xfrm>
              <a:prstGeom prst="rightArrow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27110" y="4320188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1" smtClean="0">
                          <a:latin typeface="Cambria Math"/>
                        </a:rPr>
                        <m:t>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110" y="4320188"/>
                <a:ext cx="441146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2451725"/>
            <a:ext cx="1539240" cy="2865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60" y="2451725"/>
            <a:ext cx="2314956" cy="2865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96" y="2460868"/>
            <a:ext cx="2164080" cy="2971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13190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734" y="1531471"/>
            <a:ext cx="6418284" cy="49081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Synthetic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87" b="58616"/>
          <a:stretch/>
        </p:blipFill>
        <p:spPr>
          <a:xfrm>
            <a:off x="6154712" y="2098738"/>
            <a:ext cx="2963887" cy="25618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0" t="47525" r="47699" b="43361"/>
          <a:stretch/>
        </p:blipFill>
        <p:spPr>
          <a:xfrm>
            <a:off x="6668697" y="4775473"/>
            <a:ext cx="2526581" cy="564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0" y="2223770"/>
            <a:ext cx="2388108" cy="25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55" y="4773311"/>
            <a:ext cx="655320" cy="231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48" y="5689799"/>
            <a:ext cx="2796540" cy="7452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Circular Arrow 10"/>
          <p:cNvSpPr/>
          <p:nvPr/>
        </p:nvSpPr>
        <p:spPr>
          <a:xfrm>
            <a:off x="5375919" y="1538604"/>
            <a:ext cx="1695262" cy="1743635"/>
          </a:xfrm>
          <a:prstGeom prst="circular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9737" y="1666671"/>
            <a:ext cx="1107627" cy="30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270173" y="2554514"/>
            <a:ext cx="0" cy="406400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own Arrow 14"/>
              <p:cNvSpPr/>
              <p:nvPr/>
            </p:nvSpPr>
            <p:spPr>
              <a:xfrm>
                <a:off x="666662" y="2707240"/>
                <a:ext cx="617116" cy="37253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Down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62" y="2707240"/>
                <a:ext cx="617116" cy="372534"/>
              </a:xfrm>
              <a:prstGeom prst="downArrow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303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77.5"/>
  <p:tag name="ORIGINALWIDTH" val="715.5"/>
  <p:tag name="LATEXADDIN" val="\documentclass{article}&#10;\usepackage{amsmath}&#10;\pagestyle{empty}&#10;\begin{document}&#10;\begin{equation*} &#10;\begin{split}&#10; \nabla \cdot \vec{B} &amp;= 0 \\&#10; \nabla \times \vec{H} &amp;=0 \\&#10; \vec{B} &amp;= \mu \vec{H}&#10;\end{split}&#10;\end{equation*}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6.25"/>
  <p:tag name="ORIGINALWIDTH" val="1065"/>
  <p:tag name="LATEXADDIN" val="\documentclass{article}&#10;\usepackage{amsmath}&#10;\pagestyle{empty}&#10;\begin{document}&#10;\begin{equation*} &#10;\begin{split}&#10;\kappa \vec H_s : self-demag&#10;\end{split}&#10;\end{equation*}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1175.25"/>
  <p:tag name="LATEXADDIN" val="\documentclass{article}&#10;\usepackage{amsmath}&#10;\pagestyle{empty}&#10;\begin{document}&#10;\begin{equation*} &#10;\begin{split}&#10;\mathbf{F}[{\mathbf{m}}] = \mathbf{data+noise}&#10;\end{split}&#10;\end{equation*}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6.75"/>
  <p:tag name="ORIGINALWIDTH" val="1376.25"/>
  <p:tag name="LATEXADDIN" val="\documentclass{article}&#10;\usepackage{amsmath}&#10;\pagestyle{empty}&#10;\begin{document}&#10;\begin{equation*} &#10;\begin{split}&#10;{b}^{TMA} &amp; \simeq  \vec {{B}}_A \cdot \hat {{B}}_0 \\&#10; &amp; = |\vec {{B}}_0 + \vec {{B}}_A| - |\vec {{B}}_0|&#10;\end{split}&#10;\end{equation*}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445.5"/>
  <p:tag name="LATEXADDIN" val="\documentclass{article}&#10;\usepackage{amsmath}&#10;\pagestyle{empty}&#10;\begin{document}&#10;\begin{equation*} &#10;\begin{split}&#10;\vec b = \mathbf{T} \vec{\mathbf{M}}&#10;\end{split}&#10;\end{equation*}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862.5"/>
  <p:tag name="LATEXADDIN" val="\documentclass{article}&#10;\usepackage{amsmath}&#10;\pagestyle{empty}&#10;\begin{document}&#10;\begin{equation*} &#10;\begin{split}&#10;\vec M = \kappa_{eff} \begin{bmatrix} M_p\\M_s\\M_t \end{bmatrix}&#10;\end{split}&#10;\end{equation*}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516.75"/>
  <p:tag name="LATEXADDIN" val="\documentclass{article}&#10;\usepackage{amsmath}&#10;\pagestyle{empty}&#10;\begin{document}&#10;\begin{equation*} &#10;\begin{split}&#10;\vec M = \kappa \vec H_0&#10;\end{split}&#10;\end{equation*}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5"/>
  <p:tag name="ORIGINALWIDTH" val="686.25"/>
  <p:tag name="LATEXADDIN" val="\documentclass{article}&#10;\usepackage{amsmath}&#10;\pagestyle{empty}&#10;\begin{document}&#10;\begin{equation*} &#10;\begin{split}&#10;\vec M \approx \kappa_{eff} \vec H_0&#10;\end{split}&#10;\end{equation*}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14.5"/>
  <p:tag name="ORIGINALWIDTH" val="1158.75"/>
  <p:tag name="LATEXADDIN" val="\documentclass{article}&#10;\usepackage{amsmath}&#10;\pagestyle{empty}&#10;\begin{document}&#10;\begin{equation*} &#10;\begin{split}&#10;\vec H &amp;= \nabla \phi \\&#10;\phi(r) &amp;= \frac{1}{4\pi}\: \vec m \cdot \nabla \left( { \frac{1}{r} } \right) &#10;\end{split}&#10;\end{equation*}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7.5"/>
  <p:tag name="ORIGINALWIDTH" val="1335"/>
  <p:tag name="LATEXADDIN" val="\documentclass{article}&#10;\usepackage{amsmath}&#10;\pagestyle{empty}&#10;\begin{document}&#10;\begin{equation*} &#10;\begin{split}&#10;{|\vec b|} &amp;= &#10; \begin{bmatrix}&#10;  {b_x}^2 + {b_y}^2 + {b_z}^2&#10; \end{bmatrix} ^{1/2}&#10;\end{split}&#10;\end{equation*}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6.75"/>
  <p:tag name="ORIGINALWIDTH" val="1532.25"/>
  <p:tag name="LATEXADDIN" val="\documentclass{article}&#10;\usepackage{amsmath}&#10;\pagestyle{empty}&#10;\begin{document}&#10;\begin{equation*}&#10;\begin{split}&#10;\underset{m}{\text{min}} \;\;\|\mathbf{F}[\mathbf{m}] - \mathbf{d}^{obs}\|_2^{2} + \beta\;\phi_m&#10;\end{split}&#10;\end{equation*}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25"/>
  <p:tag name="ORIGINALWIDTH" val="83.25"/>
  <p:tag name="LATEXADDIN" val="\documentclass{article}&#10;\usepackage{amsmath}&#10;\pagestyle{empty}&#10;\begin{document}&#10;\begin{equation*}&#10;\begin{split}&#10;+ &#10;\end{split}&#10;\end{equation*}&#10;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6.75"/>
  <p:tag name="ORIGINALWIDTH" val="1532.25"/>
  <p:tag name="LATEXADDIN" val="\documentclass{article}&#10;\usepackage{amsmath}&#10;\pagestyle{empty}&#10;\begin{document}&#10;\begin{equation*}&#10;\begin{split}&#10;\underset{m}{\text{min}} \;\;\|\mathbf{F}[\mathbf{m}] - \mathbf{d}^{obs}\|_2^{2} + \beta\;\phi_m&#10;\end{split}&#10;\end{equation*}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25"/>
  <p:tag name="ORIGINALWIDTH" val="83.25"/>
  <p:tag name="LATEXADDIN" val="\documentclass{article}&#10;\usepackage{amsmath}&#10;\pagestyle{empty}&#10;\begin{document}&#10;\begin{equation*}&#10;\begin{split}&#10;+ &#10;\end{split}&#10;\end{equation*}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1643.25"/>
  <p:tag name="LATEXADDIN" val="\documentclass{article}&#10;\usepackage{amsmath}&#10;\pagestyle{empty}&#10;\begin{document}&#10;\begin{equation*}&#10;\begin{split}&#10;\phi_m = \|\mathbf{W_r \; m}\|^2_2 + \|\mathbf{W_r \; \nabla m}\|^2_2&#10;\end{split}&#10;\end{equation*}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1175.25"/>
  <p:tag name="LATEXADDIN" val="\documentclass{article}&#10;\usepackage{amsmath}&#10;\pagestyle{empty}&#10;\begin{document}&#10;\begin{equation*} &#10;\begin{split}&#10;\mathbf{F}[{\mathbf{m}}] = \mathbf{data+noise}&#10;\end{split}&#10;\end{equation*}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716"/>
  <p:tag name="LATEXADDIN" val="\documentclass{article}&#10;\usepackage{amsmath}&#10;\pagestyle{empty}&#10;\begin{document}&#10;\begin{equation*} &#10;\vec b (P) = \frac{\mu_0}{4\pi}  \int_{V}   \vec M \cdot \nabla \nabla \left(\frac{1}{r}\right) \; dV\;&#10;\end{equation*}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556.5"/>
  <p:tag name="LATEXADDIN" val="\documentclass{article}&#10;\usepackage{amsmath}&#10;\pagestyle{empty}&#10;\begin{document}&#10;\begin{equation*} &#10;\begin{split}&#10;\vec b = \mathbf{T} \vec{\mathbf{H_0}} \kappa&#10;\end{split}&#10;\end{equation*}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569.25"/>
  <p:tag name="LATEXADDIN" val="\documentclass{article}&#10;\usepackage{amsmath}&#10;\pagestyle{empty}&#10;\begin{document}&#10;\begin{equation*} &#10;\begin{split}&#10;\vec M \approx \kappa_{e} \vec H_0&#10;\end{split}&#10;\end{equation*}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7.5"/>
  <p:tag name="ORIGINALWIDTH" val="1335"/>
  <p:tag name="LATEXADDIN" val="\documentclass{article}&#10;\usepackage{amsmath}&#10;\pagestyle{empty}&#10;\begin{document}&#10;\begin{equation*} &#10;\begin{split}&#10;{|\vec b|} &amp;= &#10; \begin{bmatrix}&#10;  {b_x}^2 + {b_y}^2 + {b_z}^2&#10; \end{bmatrix} ^{1/2}&#10;\end{split}&#10;\end{equation*}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"/>
  <p:tag name="ORIGINALWIDTH" val="658.5"/>
  <p:tag name="LATEXADDIN" val="\documentclass{article}&#10;\usepackage{amsmath}&#10;\pagestyle{empty}&#10;\begin{document}&#10;\begin{equation*} &#10;\begin{split}&#10;|\vec b| = \mathbf{F} [m] \kappa_{e}&#10;\end{split}&#10;\end{equation*}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0"/>
  <p:tag name="LATEXADDIN" val="\documentclass{article}&#10;\usepackage{amsmath}&#10;\pagestyle{empty}&#10;\begin{document}&#10;\begin{equation*} &#10;\begin{split}&#10;\mathbf{|b|}&#10;\end{split}&#10;\end{equation*}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8.5"/>
  <p:tag name="ORIGINALWIDTH" val="1010.25"/>
  <p:tag name="LATEXADDIN" val="\documentclass{article}&#10;\usepackage{amsmath}&#10;\pagestyle{empty}&#10;\begin{document}&#10;\begin{equation*} &#10;\begin{split}&#10;\vec b(P) = \sum_{j=1}^{nc} \mathbf{T}_j \cdot \vec M_j&#10;\end{split}&#10;\end{equation*}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7.5"/>
  <p:tag name="ORIGINALWIDTH" val="1335"/>
  <p:tag name="LATEXADDIN" val="\documentclass{article}&#10;\usepackage{amsmath}&#10;\pagestyle{empty}&#10;\begin{document}&#10;\begin{equation*} &#10;\begin{split}&#10;{|\vec b|} &amp;= &#10; \begin{bmatrix}&#10;  {b_x}^2 + {b_y}^2 + {b_z}^2&#10; \end{bmatrix} ^{1/2}&#10;\end{split}&#10;\end{equation*}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"/>
  <p:tag name="ORIGINALWIDTH" val="322.5"/>
  <p:tag name="LATEXADDIN" val="\documentclass{article}&#10;\usepackage{amsmath}&#10;\pagestyle{empty}&#10;\begin{document}&#10;\begin{equation*} &#10;\begin{split}&#10;\mathbf{b}^{TMA}&#10;\end{split}&#10;\end{equation*}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0"/>
  <p:tag name="LATEXADDIN" val="\documentclass{article}&#10;\usepackage{amsmath}&#10;\pagestyle{empty}&#10;\begin{document}&#10;\begin{equation*} &#10;\begin{split}&#10;\mathbf{|b|}&#10;\end{split}&#10;\end{equation*}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5"/>
  <p:tag name="ORIGINALWIDTH" val="603.75"/>
  <p:tag name="LATEXADDIN" val="\documentclass{article}&#10;\usepackage{amsmath}&#10;\pagestyle{empty}&#10;\begin{document}&#10;\begin{equation*} &#10;\begin{split}&#10;\vec b = \mathbf{T} \vec{\mathbf{H_0}} \kappa_e&#10;\end{split}&#10;\end{equation*}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"/>
  <p:tag name="ORIGINALWIDTH" val="658.5"/>
  <p:tag name="LATEXADDIN" val="\documentclass{article}&#10;\usepackage{amsmath}&#10;\pagestyle{empty}&#10;\begin{document}&#10;\begin{equation*} &#10;\begin{split}&#10;|\vec b| = \mathbf{F} [m] \kappa_{e}&#10;\end{split}&#10;\end{equation*}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0"/>
  <p:tag name="LATEXADDIN" val="\documentclass{article}&#10;\usepackage{amsmath}&#10;\pagestyle{empty}&#10;\begin{document}&#10;\begin{equation*} &#10;\begin{split}&#10;\mathbf{|b|}&#10;\end{split}&#10;\end{equation*}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"/>
  <p:tag name="ORIGINALWIDTH" val="658.5"/>
  <p:tag name="LATEXADDIN" val="\documentclass{article}&#10;\usepackage{amsmath}&#10;\pagestyle{empty}&#10;\begin{document}&#10;\begin{equation*} &#10;\begin{split}&#10;|\vec b| = \mathbf{F} [m] \kappa_{e}&#10;\end{split}&#10;\end{equation*}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5"/>
  <p:tag name="ORIGINALWIDTH" val="1593"/>
  <p:tag name="LATEXADDIN" val="\documentclass{article}&#10;\usepackage{amsmath}&#10;\pagestyle{empty}&#10;\begin{document}&#10;\begin{equation*} &#10;\begin{split}&#10;\vec{\mathbf{M}}_{pst} = \;\begin{bmatrix} \mathbf{H}_p &amp; \mathbf{H}_s &amp; \mathbf{H}_t \end{bmatrix}&#10; \begin{bmatrix}&#10; {\kappa_p} \\&#10; {\kappa_s} \\&#10; {\kappa_t} &#10; \end{bmatrix}&#10;\end{split}&#10;\end{equation*}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5"/>
  <p:tag name="ORIGINALWIDTH" val="581.25"/>
  <p:tag name="LATEXADDIN" val="\documentclass{article}&#10;\usepackage{amsmath}&#10;\pagestyle{empty}&#10;\begin{document}&#10;\begin{equation*} &#10;\begin{split}&#10;\vec b = \mathbf{T} \vec{\mathbf{M}}_{pst}&#10;\end{split}&#10;\end{equation*}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0"/>
  <p:tag name="LATEXADDIN" val="\documentclass{article}&#10;\usepackage{amsmath}&#10;\pagestyle{empty}&#10;\begin{document}&#10;\begin{equation*} &#10;\begin{split}&#10;\mathbf{|b|}&#10;\end{split}&#10;\end{equation*}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2.1891"/>
  <p:tag name="ORIGINALWIDTH" val="719.3802"/>
  <p:tag name="LATEXADDIN" val="\documentclass{article}&#10;\usepackage{amsmath}&#10;\pagestyle{empty}&#10;\begin{document}&#10;\begin{equation*} &#10;\begin{split}&#10;\begin{bmatrix}&#10;b_x(P_1) \\ b_x(P_2) \\ \vdots \\ b_z(P_N)&#10;\end{bmatrix}&#10; = &#10;\begin{bmatrix}&#10;T_{11}^{(1)}(P1) &amp; T_{11}^{(2)}(P1) &amp; \hdots &amp; T_{13}^{(nc)}(P1) \\&#10;T_{11}^{(1)}(P2) &amp; T_{11}^{(2)}(P2) &amp; \hdots &amp; T_{13}^{(nc)}(P2) \\&#10;\vdots &amp; \vdots &amp; \hdots &amp; \vdots\\&#10;T_{31}^{(1)}(PN) &amp; T_{31}^{(2)}(PN) &amp; \hdots &amp; T_{33}^{(nc)}(PN) \\&#10;\end{bmatrix}&#10;\begin{bmatrix}&#10;M_x^{(1)} \\ M_x^{(2)} \\ \vdots \\ M_z{(nc)}&#10;\end{bmatrix}&#10;\end{split}&#10;\end{equation*}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8.25"/>
  <p:tag name="ORIGINALWIDTH" val="581.25"/>
  <p:tag name="LATEXADDIN" val="\documentclass{article}&#10;\usepackage{amsmath}&#10;\pagestyle{empty}&#10;\begin{document}&#10;\begin{equation*} &#10;\begin{split}&#10;\vec b = \mathbf{T} \vec{\mathbf{M}}_{pst}&#10;\end{split}&#10;\end{equation*}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4.25"/>
  <p:tag name="ORIGINALWIDTH" val="1973.25"/>
  <p:tag name="LATEXADDIN" val="\documentclass{article}&#10;\usepackage{amsmath}&#10;\pagestyle{empty}&#10;\begin{document}&#10;\begin{equation*}&#10;\begin{split}&#10;&amp;\underset{m}{\text{min}} \; \phi(m) \\&#10;\phi(m) =&amp; \; \|\mathbf{F}[\mathbf{m}] - \mathbf{d}^{obs}\|_2^{2} + \beta\; \|\mathbf{f}(m)\|_2^2&#10;\end{split}&#10;\end{equation*}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2185.5"/>
  <p:tag name="LATEXADDIN" val="\documentclass{article}&#10;\usepackage{amsmath}&#10;\pagestyle{empty}&#10;\begin{document}&#10;\begin{equation*}&#10;\|\mathbf{f}(m)\|_2^2 = \sum_{i=1}^{nc} |m_i|^2\;\;and/or\;\;\sum_{i=1}^{nc} |\nabla m_i|^2&#10;\end{equation*}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.25"/>
  <p:tag name="ORIGINALWIDTH" val="1813.5"/>
  <p:tag name="LATEXADDIN" val="\documentclass{article}&#10;\usepackage{amsmath}&#10;\pagestyle{empty}&#10;\begin{document}&#10;\begin{equation*}&#10;\begin{split}&#10;\|\mathbf{f}(m)\|_p^p &amp;= \sum_{i=1}^{nc} |\mathbf{f}(m_i)|^p \\&#10;&amp;\approx \sum_{i=1}^{nc}  \frac{\mathbf{f}(m_i)^2}{{{(\mathbf{f}(m_i)}^{2} + \epsilon^2 )}^{1-p/2}} &#10;\end{split}&#10;\end{equation*}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25"/>
  <p:tag name="ORIGINALWIDTH" val="1198.5"/>
  <p:tag name="LATEXADDIN" val="\documentclass{article}&#10;\usepackage{amsmath}&#10;\pagestyle{empty}&#10;\begin{document}&#10;\begin{equation*}&#10;\begin{split}&#10;\phi(m) &amp;= \phi_d + \beta \phi_m\\&#10;\phi_m &amp;=   {\| \mathbf{W}\;  \mathbf{ R} \;\mathbf{f}(m)\|}^2_2&#10;\end{split}&#10;\end{equation*}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9.25"/>
  <p:tag name="ORIGINALWIDTH" val="1904.25"/>
  <p:tag name="LATEXADDIN" val="\documentclass{article}&#10;\usepackage{amsmath}&#10;\pagestyle{empty}&#10;\begin{document}&#10;\begin{equation*}&#10;\begin{split}&#10;{R}_{{ii}}  &amp;= {\Big[ {({f(m_i)}^{(k-1)})}^{2} + \epsilon_p^2 \Big]}^{(p/2 - 1)/2} \\&#10;\end{split}&#10;\end{equation*}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05.75"/>
  <p:tag name="ORIGINALWIDTH" val="1435.5"/>
  <p:tag name="LATEXADDIN" val="\documentclass{article}&#10;\usepackage{amsmath}&#10;\pagestyle{empty}&#10;\begin{document}&#10;\begin{equation*}&#10;\begin{split}&#10;\sum_{i=1}^{nc}  \frac{\mathbf{f}(m_i)^2}{{{(\mathbf{f}(m_i^{(k-1)})}^{2} + \epsilon^2 )}^{1-p/2}} &#10;\end{split}&#10;\end{equation*}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3869"/>
  <p:tag name="ORIGINALWIDTH" val="720.0347"/>
  <p:tag name="LATEXADDIN" val="\documentclass{article}&#10;\usepackage{amsmath}&#10;\pagestyle{empty}&#10;\begin{document}&#10;\begin{equation*}&#10;\begin{split}&#10;\phi(m) &amp;= \phi_d + \beta \phi_m\\&#10;\phi_m &amp;=  \gamma^{(k)} \Big [ {\| \mathbf{W}_s\;  \mathbf{\hat R}_s \;( \mathbf{m - m^{ref}})\|}^2_2  + \sum_{i = x,y,z}  {\|   \mathbf{W}_i \;  \mathbf{\hat R}_i  \; \mathbf{G}_i \; \mathbf{m}\|}^2_2  \Big ]&#10;\end{split}&#10;\end{equation*}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2 + \|\nabla \mathbf{m}\|_2&#10;\end{equation*}&#10;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0 + \|\nabla \mathbf{m}\|_2&#10;\end{equation*}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1716"/>
  <p:tag name="LATEXADDIN" val="\documentclass{article}&#10;\usepackage{amsmath}&#10;\pagestyle{empty}&#10;\begin{document}&#10;\begin{equation*} &#10;\begin{split}&#10;\vec b(P) &amp;= \frac{\mu_0}{4\pi}  \int_{V}   \vec M \cdot \nabla \nabla \left(\frac{1}{r}\right) \; dV\;\\&#10;\end{split}&#10;\end{equation*}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5"/>
  <p:tag name="LATEXADDIN" val="\documentclass{article}&#10;\usepackage{amsmath}&#10;\pagestyle{empty}&#10;\begin{document}&#10;\begin{equation*}&#10;\|\mathbf{m}\|_0 + \|\nabla \mathbf{m}\|_1&#10;\end{equation*}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5"/>
  <p:tag name="LATEXADDIN" val="\documentclass{article}&#10;\usepackage{amsmath}&#10;\pagestyle{empty}&#10;\begin{document}&#10;\begin{equation*}&#10;\|\mathbf{m}\|_0 + \|\nabla \mathbf{m}\|_1&#10;\end{equation*}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0 + \|\nabla \mathbf{m}\|_2&#10;\end{equation*}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2 + \|\nabla \mathbf{m}\|_2&#10;\end{equation*}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2 + \|\nabla \mathbf{m}\|_2&#10;\end{equation*}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0 + \|\nabla \mathbf{m}\|_2&#10;\end{equation*}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28"/>
  <p:tag name="LATEXADDIN" val="\documentclass{article}&#10;\usepackage{amsmath}&#10;\pagestyle{empty}&#10;\begin{document}&#10;\begin{equation*}&#10;\|\mathbf{m}\|_0 + \|\nabla \mathbf{m}\|_2&#10;\end{equation*}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5"/>
  <p:tag name="ORIGINALWIDTH" val="1401"/>
  <p:tag name="LATEXADDIN" val="\documentclass{article}&#10;\usepackage{amsmath}&#10;\pagestyle{empty}&#10;\begin{document}&#10;\begin{equation*} &#10;\begin{split}&#10;\vec M = \kappa (\vec H_0 + \vec H_s ) + \vec M_{nrm}&#10;\end{split}&#10;\end{equation*}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757.5"/>
  <p:tag name="LATEXADDIN" val="\documentclass{article}&#10;\usepackage{amsmath}&#10;\pagestyle{empty}&#10;\begin{document}&#10;\begin{equation*} &#10;\begin{split}&#10;\kappa \vec H_0 : induced&#10;\end{split}&#10;\end{equation*}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1139.25"/>
  <p:tag name="LATEXADDIN" val="\documentclass{article}&#10;\usepackage{amsmath}&#10;\pagestyle{empty}&#10;\begin{document}&#10;\begin{equation*} &#10;\begin{split}&#10;\vec M_{NRM} : Remanence&#10;\end{split}&#10;\end{equation*}&#10;\end{document}"/>
  <p:tag name="IGUANATEXSIZE" val="20"/>
</p:tagLst>
</file>

<file path=ppt/theme/theme1.xml><?xml version="1.0" encoding="utf-8"?>
<a:theme xmlns:a="http://schemas.openxmlformats.org/drawingml/2006/main" name="GIF4x3">
  <a:themeElements>
    <a:clrScheme name="GIF">
      <a:dk1>
        <a:srgbClr val="0C2344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C2344"/>
      </a:accent2>
      <a:accent3>
        <a:srgbClr val="5E869F"/>
      </a:accent3>
      <a:accent4>
        <a:srgbClr val="000000"/>
      </a:accent4>
      <a:accent5>
        <a:srgbClr val="5E869F"/>
      </a:accent5>
      <a:accent6>
        <a:srgbClr val="113C68"/>
      </a:accent6>
      <a:hlink>
        <a:srgbClr val="113C68"/>
      </a:hlink>
      <a:folHlink>
        <a:srgbClr val="B2B2B2"/>
      </a:folHlink>
    </a:clrScheme>
    <a:fontScheme name="GIF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10044</TotalTime>
  <Words>831</Words>
  <Application>Microsoft Office PowerPoint</Application>
  <PresentationFormat>On-screen Show (4:3)</PresentationFormat>
  <Paragraphs>289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GIF4x3</vt:lpstr>
      <vt:lpstr>Cooperative magnetic vector inversion with l_p-norm regularization</vt:lpstr>
      <vt:lpstr>Magnetism in geoscience</vt:lpstr>
      <vt:lpstr>Magnetism in geoscience</vt:lpstr>
      <vt:lpstr>Magnetism in geoscience</vt:lpstr>
      <vt:lpstr>Outline</vt:lpstr>
      <vt:lpstr>Forward Problem</vt:lpstr>
      <vt:lpstr>Forward Problem</vt:lpstr>
      <vt:lpstr>Magnetization</vt:lpstr>
      <vt:lpstr>Forward Problem</vt:lpstr>
      <vt:lpstr>Inverse Problem</vt:lpstr>
      <vt:lpstr>Thesis in a nutshell</vt:lpstr>
      <vt:lpstr>Thesis in a nutshell</vt:lpstr>
      <vt:lpstr>Susceptibility Inversion</vt:lpstr>
      <vt:lpstr>Susceptibility Inversion</vt:lpstr>
      <vt:lpstr>Susceptibility Inversion</vt:lpstr>
      <vt:lpstr>Susceptibility Inversion with Remanence</vt:lpstr>
      <vt:lpstr>Susceptibility Inversion with Remanence</vt:lpstr>
      <vt:lpstr>Susceptibility Inversion with Remanence</vt:lpstr>
      <vt:lpstr>Magnetic Amplitude</vt:lpstr>
      <vt:lpstr>Magnetic Amplitude</vt:lpstr>
      <vt:lpstr>Magnetic Amplitude</vt:lpstr>
      <vt:lpstr>Magnetic Amplitude</vt:lpstr>
      <vt:lpstr>Magnetic Amplitude</vt:lpstr>
      <vt:lpstr>Magnetic Vector Inversion</vt:lpstr>
      <vt:lpstr>Magnetic Vector Inversion</vt:lpstr>
      <vt:lpstr>Magnetic Amplitude</vt:lpstr>
      <vt:lpstr>Current State of Research</vt:lpstr>
      <vt:lpstr>Magnetic Amplitude</vt:lpstr>
      <vt:lpstr>Compact norm regularization</vt:lpstr>
      <vt:lpstr>Compact norm regularization</vt:lpstr>
      <vt:lpstr>Compact norm regularization</vt:lpstr>
      <vt:lpstr>Compact norm regularization</vt:lpstr>
      <vt:lpstr>Compact norm regularization</vt:lpstr>
      <vt:lpstr>Compact norm regularization</vt:lpstr>
      <vt:lpstr>Compact norm regularization</vt:lpstr>
      <vt:lpstr>Compact norm regularization</vt:lpstr>
      <vt:lpstr>Cooperative Magnetic Inversion (CMI)</vt:lpstr>
      <vt:lpstr>Cooperative Magnetic Inversion (CMI)</vt:lpstr>
      <vt:lpstr>Case Study</vt:lpstr>
      <vt:lpstr>Case Study</vt:lpstr>
      <vt:lpstr>Case Study</vt:lpstr>
      <vt:lpstr>Case Study</vt:lpstr>
      <vt:lpstr>Case Study</vt:lpstr>
      <vt:lpstr>PowerPoint Presentation</vt:lpstr>
      <vt:lpstr>PowerPoint Presentation</vt:lpstr>
      <vt:lpstr>Misery Pipe</vt:lpstr>
      <vt:lpstr>Conclusion</vt:lpstr>
      <vt:lpstr>Thank you!</vt:lpstr>
      <vt:lpstr>Backup Slides</vt:lpstr>
      <vt:lpstr>Compact norm regularization</vt:lpstr>
      <vt:lpstr>Compact norm regularization</vt:lpstr>
      <vt:lpstr>Compact norm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Compact norm regularization</vt:lpstr>
      <vt:lpstr>Compact norm regularization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Cooperative magnetic vector inversion with l_p-norm regularization</dc:title>
  <dc:creator>Dominique Fournier</dc:creator>
  <cp:lastModifiedBy>Dominique Fournier</cp:lastModifiedBy>
  <cp:revision>143</cp:revision>
  <dcterms:created xsi:type="dcterms:W3CDTF">2006-08-16T00:00:00Z</dcterms:created>
  <dcterms:modified xsi:type="dcterms:W3CDTF">2015-10-07T20:08:32Z</dcterms:modified>
</cp:coreProperties>
</file>